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 id="2147483703" r:id="rId5"/>
  </p:sldMasterIdLst>
  <p:notesMasterIdLst>
    <p:notesMasterId r:id="rId18"/>
  </p:notesMasterIdLst>
  <p:sldIdLst>
    <p:sldId id="256" r:id="rId6"/>
    <p:sldId id="288" r:id="rId7"/>
    <p:sldId id="258" r:id="rId8"/>
    <p:sldId id="289" r:id="rId9"/>
    <p:sldId id="263" r:id="rId10"/>
    <p:sldId id="292" r:id="rId11"/>
    <p:sldId id="293" r:id="rId12"/>
    <p:sldId id="294" r:id="rId13"/>
    <p:sldId id="306" r:id="rId14"/>
    <p:sldId id="271" r:id="rId15"/>
    <p:sldId id="290" r:id="rId16"/>
    <p:sldId id="268" r:id="rId17"/>
  </p:sldIdLst>
  <p:sldSz cx="24384000" cy="13716000"/>
  <p:notesSz cx="6858000" cy="9144000"/>
  <p:embeddedFontLst>
    <p:embeddedFont>
      <p:font typeface="PKF Global Sans" panose="020B0604020202020204" charset="0"/>
      <p:regular r:id="rId19"/>
    </p:embeddedFont>
    <p:embeddedFont>
      <p:font typeface="PKF Global Sans PKF Global" panose="00000500000000000000" charset="0"/>
      <p:regular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8CF05C-FE28-BAA5-15FE-FD5AE2587781}" name="Iris Ricafort" initials="IR" userId="S::iris.ricafort@pkf.com::f2247778-25aa-439d-8889-923bddf07e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185F"/>
    <a:srgbClr val="103782"/>
    <a:srgbClr val="0EB4DA"/>
    <a:srgbClr val="A9B946"/>
    <a:srgbClr val="0A2455"/>
    <a:srgbClr val="099BBF"/>
    <a:srgbClr val="D24E12"/>
    <a:srgbClr val="A42775"/>
    <a:srgbClr val="E7EBF2"/>
    <a:srgbClr val="390C4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9C6C21-B140-49C5-8F15-AD4F5DF30E71}" v="5" dt="2025-02-11T11:57:34.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4660"/>
  </p:normalViewPr>
  <p:slideViewPr>
    <p:cSldViewPr snapToGrid="0">
      <p:cViewPr>
        <p:scale>
          <a:sx n="70" d="100"/>
          <a:sy n="70" d="100"/>
        </p:scale>
        <p:origin x="-700" y="-1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e Dell" userId="S::debbie.dell@pkf.com::5cb84c5d-4be7-4ecc-93d1-e986d76eeacf" providerId="AD" clId="Web-{D9F16EDA-C783-477D-9A95-A3C6780FEC1D}"/>
    <pc:docChg chg="modSld">
      <pc:chgData name="Debbie Dell" userId="S::debbie.dell@pkf.com::5cb84c5d-4be7-4ecc-93d1-e986d76eeacf" providerId="AD" clId="Web-{D9F16EDA-C783-477D-9A95-A3C6780FEC1D}" dt="2024-11-20T09:45:59.232" v="6" actId="20577"/>
      <pc:docMkLst>
        <pc:docMk/>
      </pc:docMkLst>
      <pc:sldChg chg="modSp">
        <pc:chgData name="Debbie Dell" userId="S::debbie.dell@pkf.com::5cb84c5d-4be7-4ecc-93d1-e986d76eeacf" providerId="AD" clId="Web-{D9F16EDA-C783-477D-9A95-A3C6780FEC1D}" dt="2024-11-20T09:44:16.525" v="1" actId="20577"/>
        <pc:sldMkLst>
          <pc:docMk/>
          <pc:sldMk cId="2516635778" sldId="258"/>
        </pc:sldMkLst>
        <pc:spChg chg="mod">
          <ac:chgData name="Debbie Dell" userId="S::debbie.dell@pkf.com::5cb84c5d-4be7-4ecc-93d1-e986d76eeacf" providerId="AD" clId="Web-{D9F16EDA-C783-477D-9A95-A3C6780FEC1D}" dt="2024-11-20T09:44:16.525" v="1" actId="20577"/>
          <ac:spMkLst>
            <pc:docMk/>
            <pc:sldMk cId="2516635778" sldId="258"/>
            <ac:spMk id="3" creationId="{42FDFCA7-4342-DBA7-253C-54EABB9ECF82}"/>
          </ac:spMkLst>
        </pc:spChg>
      </pc:sldChg>
      <pc:sldChg chg="modSp">
        <pc:chgData name="Debbie Dell" userId="S::debbie.dell@pkf.com::5cb84c5d-4be7-4ecc-93d1-e986d76eeacf" providerId="AD" clId="Web-{D9F16EDA-C783-477D-9A95-A3C6780FEC1D}" dt="2024-11-20T09:45:59.232" v="6" actId="20577"/>
        <pc:sldMkLst>
          <pc:docMk/>
          <pc:sldMk cId="2218872880" sldId="290"/>
        </pc:sldMkLst>
        <pc:spChg chg="mod">
          <ac:chgData name="Debbie Dell" userId="S::debbie.dell@pkf.com::5cb84c5d-4be7-4ecc-93d1-e986d76eeacf" providerId="AD" clId="Web-{D9F16EDA-C783-477D-9A95-A3C6780FEC1D}" dt="2024-11-20T09:45:00.136" v="2" actId="20577"/>
          <ac:spMkLst>
            <pc:docMk/>
            <pc:sldMk cId="2218872880" sldId="290"/>
            <ac:spMk id="28" creationId="{3CAC5424-488F-8EBA-6AA1-EE3F1E975698}"/>
          </ac:spMkLst>
        </pc:spChg>
        <pc:spChg chg="mod">
          <ac:chgData name="Debbie Dell" userId="S::debbie.dell@pkf.com::5cb84c5d-4be7-4ecc-93d1-e986d76eeacf" providerId="AD" clId="Web-{D9F16EDA-C783-477D-9A95-A3C6780FEC1D}" dt="2024-11-20T09:45:59.232" v="6" actId="20577"/>
          <ac:spMkLst>
            <pc:docMk/>
            <pc:sldMk cId="2218872880" sldId="290"/>
            <ac:spMk id="47" creationId="{298B87D7-8FD8-B785-1B14-BF79BB0A9F39}"/>
          </ac:spMkLst>
        </pc:spChg>
        <pc:spChg chg="mod">
          <ac:chgData name="Debbie Dell" userId="S::debbie.dell@pkf.com::5cb84c5d-4be7-4ecc-93d1-e986d76eeacf" providerId="AD" clId="Web-{D9F16EDA-C783-477D-9A95-A3C6780FEC1D}" dt="2024-11-20T09:45:44.263" v="5" actId="20577"/>
          <ac:spMkLst>
            <pc:docMk/>
            <pc:sldMk cId="2218872880" sldId="290"/>
            <ac:spMk id="49" creationId="{880758B3-AEE1-C928-6BF0-BE2ED9875C64}"/>
          </ac:spMkLst>
        </pc:spChg>
        <pc:spChg chg="mod">
          <ac:chgData name="Debbie Dell" userId="S::debbie.dell@pkf.com::5cb84c5d-4be7-4ecc-93d1-e986d76eeacf" providerId="AD" clId="Web-{D9F16EDA-C783-477D-9A95-A3C6780FEC1D}" dt="2024-11-20T09:45:19.637" v="3" actId="20577"/>
          <ac:spMkLst>
            <pc:docMk/>
            <pc:sldMk cId="2218872880" sldId="290"/>
            <ac:spMk id="57" creationId="{A8C2CE3D-17B2-0F7F-9DF3-43B187DD4EE6}"/>
          </ac:spMkLst>
        </pc:spChg>
      </pc:sldChg>
    </pc:docChg>
  </pc:docChgLst>
  <pc:docChgLst>
    <pc:chgData name="Debbie Dell" userId="5cb84c5d-4be7-4ecc-93d1-e986d76eeacf" providerId="ADAL" clId="{E808625E-4649-4610-8E86-95E1CAC7E573}"/>
    <pc:docChg chg="undo custSel modSld">
      <pc:chgData name="Debbie Dell" userId="5cb84c5d-4be7-4ecc-93d1-e986d76eeacf" providerId="ADAL" clId="{E808625E-4649-4610-8E86-95E1CAC7E573}" dt="2024-12-02T10:38:51.044" v="72" actId="478"/>
      <pc:docMkLst>
        <pc:docMk/>
      </pc:docMkLst>
      <pc:sldChg chg="addSp delSp modSp mod">
        <pc:chgData name="Debbie Dell" userId="5cb84c5d-4be7-4ecc-93d1-e986d76eeacf" providerId="ADAL" clId="{E808625E-4649-4610-8E86-95E1CAC7E573}" dt="2024-12-02T10:38:51.044" v="72" actId="478"/>
        <pc:sldMkLst>
          <pc:docMk/>
          <pc:sldMk cId="2218872880" sldId="290"/>
        </pc:sldMkLst>
        <pc:spChg chg="mod">
          <ac:chgData name="Debbie Dell" userId="5cb84c5d-4be7-4ecc-93d1-e986d76eeacf" providerId="ADAL" clId="{E808625E-4649-4610-8E86-95E1CAC7E573}" dt="2024-12-02T08:43:46.889" v="6" actId="1076"/>
          <ac:spMkLst>
            <pc:docMk/>
            <pc:sldMk cId="2218872880" sldId="290"/>
            <ac:spMk id="4" creationId="{74336669-1F9A-2096-2DC1-C2105EA9553F}"/>
          </ac:spMkLst>
        </pc:spChg>
        <pc:spChg chg="del">
          <ac:chgData name="Debbie Dell" userId="5cb84c5d-4be7-4ecc-93d1-e986d76eeacf" providerId="ADAL" clId="{E808625E-4649-4610-8E86-95E1CAC7E573}" dt="2024-12-02T10:38:12.788" v="68" actId="478"/>
          <ac:spMkLst>
            <pc:docMk/>
            <pc:sldMk cId="2218872880" sldId="290"/>
            <ac:spMk id="28" creationId="{3CAC5424-488F-8EBA-6AA1-EE3F1E975698}"/>
          </ac:spMkLst>
        </pc:spChg>
        <pc:spChg chg="mod">
          <ac:chgData name="Debbie Dell" userId="5cb84c5d-4be7-4ecc-93d1-e986d76eeacf" providerId="ADAL" clId="{E808625E-4649-4610-8E86-95E1CAC7E573}" dt="2024-12-02T10:38:44.162" v="71" actId="1076"/>
          <ac:spMkLst>
            <pc:docMk/>
            <pc:sldMk cId="2218872880" sldId="290"/>
            <ac:spMk id="31" creationId="{7285F7F8-C1DD-06A7-F9DB-7B536A44CA68}"/>
          </ac:spMkLst>
        </pc:spChg>
        <pc:spChg chg="del">
          <ac:chgData name="Debbie Dell" userId="5cb84c5d-4be7-4ecc-93d1-e986d76eeacf" providerId="ADAL" clId="{E808625E-4649-4610-8E86-95E1CAC7E573}" dt="2024-12-02T08:42:59.690" v="0" actId="478"/>
          <ac:spMkLst>
            <pc:docMk/>
            <pc:sldMk cId="2218872880" sldId="290"/>
            <ac:spMk id="47" creationId="{298B87D7-8FD8-B785-1B14-BF79BB0A9F39}"/>
          </ac:spMkLst>
        </pc:spChg>
        <pc:spChg chg="mod">
          <ac:chgData name="Debbie Dell" userId="5cb84c5d-4be7-4ecc-93d1-e986d76eeacf" providerId="ADAL" clId="{E808625E-4649-4610-8E86-95E1CAC7E573}" dt="2024-12-02T10:36:00.141" v="67" actId="1076"/>
          <ac:spMkLst>
            <pc:docMk/>
            <pc:sldMk cId="2218872880" sldId="290"/>
            <ac:spMk id="48" creationId="{7F15585E-53D2-0934-857A-F9FA3588FD17}"/>
          </ac:spMkLst>
        </pc:spChg>
        <pc:spChg chg="add del mod">
          <ac:chgData name="Debbie Dell" userId="5cb84c5d-4be7-4ecc-93d1-e986d76eeacf" providerId="ADAL" clId="{E808625E-4649-4610-8E86-95E1CAC7E573}" dt="2024-12-02T10:36:00.141" v="67" actId="1076"/>
          <ac:spMkLst>
            <pc:docMk/>
            <pc:sldMk cId="2218872880" sldId="290"/>
            <ac:spMk id="49" creationId="{880758B3-AEE1-C928-6BF0-BE2ED9875C64}"/>
          </ac:spMkLst>
        </pc:spChg>
        <pc:spChg chg="mod">
          <ac:chgData name="Debbie Dell" userId="5cb84c5d-4be7-4ecc-93d1-e986d76eeacf" providerId="ADAL" clId="{E808625E-4649-4610-8E86-95E1CAC7E573}" dt="2024-12-02T10:36:00.141" v="67" actId="1076"/>
          <ac:spMkLst>
            <pc:docMk/>
            <pc:sldMk cId="2218872880" sldId="290"/>
            <ac:spMk id="53" creationId="{8E98B5C2-ADBD-DD00-897C-912DB1773F04}"/>
          </ac:spMkLst>
        </pc:spChg>
        <pc:spChg chg="mod">
          <ac:chgData name="Debbie Dell" userId="5cb84c5d-4be7-4ecc-93d1-e986d76eeacf" providerId="ADAL" clId="{E808625E-4649-4610-8E86-95E1CAC7E573}" dt="2024-12-02T08:46:26.148" v="43" actId="13926"/>
          <ac:spMkLst>
            <pc:docMk/>
            <pc:sldMk cId="2218872880" sldId="290"/>
            <ac:spMk id="57" creationId="{A8C2CE3D-17B2-0F7F-9DF3-43B187DD4EE6}"/>
          </ac:spMkLst>
        </pc:spChg>
        <pc:spChg chg="mod">
          <ac:chgData name="Debbie Dell" userId="5cb84c5d-4be7-4ecc-93d1-e986d76eeacf" providerId="ADAL" clId="{E808625E-4649-4610-8E86-95E1CAC7E573}" dt="2024-12-02T10:35:42.848" v="64" actId="1076"/>
          <ac:spMkLst>
            <pc:docMk/>
            <pc:sldMk cId="2218872880" sldId="290"/>
            <ac:spMk id="63" creationId="{D52EFCA2-CDA9-78FB-FF66-760B088C7C2E}"/>
          </ac:spMkLst>
        </pc:spChg>
        <pc:spChg chg="del">
          <ac:chgData name="Debbie Dell" userId="5cb84c5d-4be7-4ecc-93d1-e986d76eeacf" providerId="ADAL" clId="{E808625E-4649-4610-8E86-95E1CAC7E573}" dt="2024-12-02T08:46:37.478" v="45" actId="478"/>
          <ac:spMkLst>
            <pc:docMk/>
            <pc:sldMk cId="2218872880" sldId="290"/>
            <ac:spMk id="64" creationId="{86356BF9-7DC5-CCD2-35B1-C89714313716}"/>
          </ac:spMkLst>
        </pc:spChg>
        <pc:spChg chg="mod">
          <ac:chgData name="Debbie Dell" userId="5cb84c5d-4be7-4ecc-93d1-e986d76eeacf" providerId="ADAL" clId="{E808625E-4649-4610-8E86-95E1CAC7E573}" dt="2024-12-02T10:36:00.141" v="67" actId="1076"/>
          <ac:spMkLst>
            <pc:docMk/>
            <pc:sldMk cId="2218872880" sldId="290"/>
            <ac:spMk id="69" creationId="{46BDA7C8-A5E8-FDFD-B85C-66D9EE4251CA}"/>
          </ac:spMkLst>
        </pc:spChg>
        <pc:grpChg chg="del">
          <ac:chgData name="Debbie Dell" userId="5cb84c5d-4be7-4ecc-93d1-e986d76eeacf" providerId="ADAL" clId="{E808625E-4649-4610-8E86-95E1CAC7E573}" dt="2024-12-02T10:38:14.664" v="69" actId="478"/>
          <ac:grpSpMkLst>
            <pc:docMk/>
            <pc:sldMk cId="2218872880" sldId="290"/>
            <ac:grpSpMk id="44" creationId="{10FC3781-F23F-55DF-4E30-44F7EA647B2C}"/>
          </ac:grpSpMkLst>
        </pc:grpChg>
        <pc:grpChg chg="mod">
          <ac:chgData name="Debbie Dell" userId="5cb84c5d-4be7-4ecc-93d1-e986d76eeacf" providerId="ADAL" clId="{E808625E-4649-4610-8E86-95E1CAC7E573}" dt="2024-12-02T10:36:00.141" v="67" actId="1076"/>
          <ac:grpSpMkLst>
            <pc:docMk/>
            <pc:sldMk cId="2218872880" sldId="290"/>
            <ac:grpSpMk id="58" creationId="{E1C48BE5-FC89-ED94-3ED2-BA8751425638}"/>
          </ac:grpSpMkLst>
        </pc:grpChg>
        <pc:picChg chg="add mod modCrop">
          <ac:chgData name="Debbie Dell" userId="5cb84c5d-4be7-4ecc-93d1-e986d76eeacf" providerId="ADAL" clId="{E808625E-4649-4610-8E86-95E1CAC7E573}" dt="2024-12-02T10:36:00.141" v="67" actId="1076"/>
          <ac:picMkLst>
            <pc:docMk/>
            <pc:sldMk cId="2218872880" sldId="290"/>
            <ac:picMk id="6" creationId="{B132AD93-E3F3-C528-BB89-CA40B481A4BA}"/>
          </ac:picMkLst>
        </pc:picChg>
        <pc:picChg chg="add mod modCrop">
          <ac:chgData name="Debbie Dell" userId="5cb84c5d-4be7-4ecc-93d1-e986d76eeacf" providerId="ADAL" clId="{E808625E-4649-4610-8E86-95E1CAC7E573}" dt="2024-12-02T10:34:43.939" v="57" actId="1076"/>
          <ac:picMkLst>
            <pc:docMk/>
            <pc:sldMk cId="2218872880" sldId="290"/>
            <ac:picMk id="8" creationId="{A9BE3CF9-7783-FC89-70CA-8C99C62A5D04}"/>
          </ac:picMkLst>
        </pc:picChg>
        <pc:picChg chg="mod">
          <ac:chgData name="Debbie Dell" userId="5cb84c5d-4be7-4ecc-93d1-e986d76eeacf" providerId="ADAL" clId="{E808625E-4649-4610-8E86-95E1CAC7E573}" dt="2024-12-02T10:35:53.146" v="66" actId="1076"/>
          <ac:picMkLst>
            <pc:docMk/>
            <pc:sldMk cId="2218872880" sldId="290"/>
            <ac:picMk id="9" creationId="{6083BEE6-3833-7D8F-719C-E5213BAAABC9}"/>
          </ac:picMkLst>
        </pc:picChg>
        <pc:picChg chg="mod">
          <ac:chgData name="Debbie Dell" userId="5cb84c5d-4be7-4ecc-93d1-e986d76eeacf" providerId="ADAL" clId="{E808625E-4649-4610-8E86-95E1CAC7E573}" dt="2024-12-02T10:38:34.598" v="70" actId="1076"/>
          <ac:picMkLst>
            <pc:docMk/>
            <pc:sldMk cId="2218872880" sldId="290"/>
            <ac:picMk id="40" creationId="{72F1E627-A7C3-9EED-3C2E-ACD0405564D5}"/>
          </ac:picMkLst>
        </pc:picChg>
        <pc:picChg chg="mod">
          <ac:chgData name="Debbie Dell" userId="5cb84c5d-4be7-4ecc-93d1-e986d76eeacf" providerId="ADAL" clId="{E808625E-4649-4610-8E86-95E1CAC7E573}" dt="2024-12-02T10:36:00.141" v="67" actId="1076"/>
          <ac:picMkLst>
            <pc:docMk/>
            <pc:sldMk cId="2218872880" sldId="290"/>
            <ac:picMk id="52" creationId="{DF0F15D6-B6A8-4F4A-7293-3EA2335C6844}"/>
          </ac:picMkLst>
        </pc:picChg>
        <pc:picChg chg="del">
          <ac:chgData name="Debbie Dell" userId="5cb84c5d-4be7-4ecc-93d1-e986d76eeacf" providerId="ADAL" clId="{E808625E-4649-4610-8E86-95E1CAC7E573}" dt="2024-12-02T10:34:37.194" v="56" actId="478"/>
          <ac:picMkLst>
            <pc:docMk/>
            <pc:sldMk cId="2218872880" sldId="290"/>
            <ac:picMk id="66" creationId="{5CE935FD-2E3C-0474-7148-0FD7E4D58AD0}"/>
          </ac:picMkLst>
        </pc:picChg>
        <pc:picChg chg="del">
          <ac:chgData name="Debbie Dell" userId="5cb84c5d-4be7-4ecc-93d1-e986d76eeacf" providerId="ADAL" clId="{E808625E-4649-4610-8E86-95E1CAC7E573}" dt="2024-12-02T08:46:34.120" v="44" actId="478"/>
          <ac:picMkLst>
            <pc:docMk/>
            <pc:sldMk cId="2218872880" sldId="290"/>
            <ac:picMk id="67" creationId="{718C8A6A-325D-BBBF-E0F7-2EA490785114}"/>
          </ac:picMkLst>
        </pc:picChg>
        <pc:picChg chg="mod">
          <ac:chgData name="Debbie Dell" userId="5cb84c5d-4be7-4ecc-93d1-e986d76eeacf" providerId="ADAL" clId="{E808625E-4649-4610-8E86-95E1CAC7E573}" dt="2024-12-02T10:36:00.141" v="67" actId="1076"/>
          <ac:picMkLst>
            <pc:docMk/>
            <pc:sldMk cId="2218872880" sldId="290"/>
            <ac:picMk id="70" creationId="{3ACACFE5-B7E2-5568-2125-B8BC743F23A9}"/>
          </ac:picMkLst>
        </pc:picChg>
        <pc:picChg chg="del mod">
          <ac:chgData name="Debbie Dell" userId="5cb84c5d-4be7-4ecc-93d1-e986d76eeacf" providerId="ADAL" clId="{E808625E-4649-4610-8E86-95E1CAC7E573}" dt="2024-12-02T08:45:29.468" v="22" actId="478"/>
          <ac:picMkLst>
            <pc:docMk/>
            <pc:sldMk cId="2218872880" sldId="290"/>
            <ac:picMk id="71" creationId="{1001CDFE-AE26-28F7-6200-95ADA80BFBDD}"/>
          </ac:picMkLst>
        </pc:picChg>
        <pc:picChg chg="del">
          <ac:chgData name="Debbie Dell" userId="5cb84c5d-4be7-4ecc-93d1-e986d76eeacf" providerId="ADAL" clId="{E808625E-4649-4610-8E86-95E1CAC7E573}" dt="2024-12-02T08:42:59.690" v="0" actId="478"/>
          <ac:picMkLst>
            <pc:docMk/>
            <pc:sldMk cId="2218872880" sldId="290"/>
            <ac:picMk id="72" creationId="{7914D006-284A-DE36-4914-ADE00F4C2E30}"/>
          </ac:picMkLst>
        </pc:picChg>
        <pc:cxnChg chg="del">
          <ac:chgData name="Debbie Dell" userId="5cb84c5d-4be7-4ecc-93d1-e986d76eeacf" providerId="ADAL" clId="{E808625E-4649-4610-8E86-95E1CAC7E573}" dt="2024-12-02T10:38:51.044" v="72" actId="478"/>
          <ac:cxnSpMkLst>
            <pc:docMk/>
            <pc:sldMk cId="2218872880" sldId="290"/>
            <ac:cxnSpMk id="38" creationId="{32DE9221-9D04-42A4-34AF-0622D55A1634}"/>
          </ac:cxnSpMkLst>
        </pc:cxnChg>
        <pc:cxnChg chg="mod">
          <ac:chgData name="Debbie Dell" userId="5cb84c5d-4be7-4ecc-93d1-e986d76eeacf" providerId="ADAL" clId="{E808625E-4649-4610-8E86-95E1CAC7E573}" dt="2024-12-02T10:36:00.141" v="67" actId="1076"/>
          <ac:cxnSpMkLst>
            <pc:docMk/>
            <pc:sldMk cId="2218872880" sldId="290"/>
            <ac:cxnSpMk id="50" creationId="{84F3775B-AEC7-C2A8-70DD-8D9A6CBF780B}"/>
          </ac:cxnSpMkLst>
        </pc:cxnChg>
        <pc:cxnChg chg="del">
          <ac:chgData name="Debbie Dell" userId="5cb84c5d-4be7-4ecc-93d1-e986d76eeacf" providerId="ADAL" clId="{E808625E-4649-4610-8E86-95E1CAC7E573}" dt="2024-12-02T08:46:34.120" v="44" actId="478"/>
          <ac:cxnSpMkLst>
            <pc:docMk/>
            <pc:sldMk cId="2218872880" sldId="290"/>
            <ac:cxnSpMk id="65" creationId="{0E1A359E-111A-EED0-1FAE-AD2DB1C8D45F}"/>
          </ac:cxnSpMkLst>
        </pc:cxnChg>
      </pc:sldChg>
    </pc:docChg>
  </pc:docChgLst>
  <pc:docChgLst>
    <pc:chgData name="Debbie Dell" userId="5cb84c5d-4be7-4ecc-93d1-e986d76eeacf" providerId="ADAL" clId="{9C218E0C-268C-47B0-9E85-AE6B5568E4D5}"/>
    <pc:docChg chg="undo custSel addSld delSld modSld sldOrd delMainMaster">
      <pc:chgData name="Debbie Dell" userId="5cb84c5d-4be7-4ecc-93d1-e986d76eeacf" providerId="ADAL" clId="{9C218E0C-268C-47B0-9E85-AE6B5568E4D5}" dt="2023-10-09T12:12:44.253" v="616"/>
      <pc:docMkLst>
        <pc:docMk/>
      </pc:docMkLst>
      <pc:sldChg chg="modSp mod">
        <pc:chgData name="Debbie Dell" userId="5cb84c5d-4be7-4ecc-93d1-e986d76eeacf" providerId="ADAL" clId="{9C218E0C-268C-47B0-9E85-AE6B5568E4D5}" dt="2023-09-14T06:43:33.542" v="548" actId="14100"/>
        <pc:sldMkLst>
          <pc:docMk/>
          <pc:sldMk cId="2516635778" sldId="258"/>
        </pc:sldMkLst>
      </pc:sldChg>
      <pc:sldChg chg="addSp delSp modSp del mod">
        <pc:chgData name="Debbie Dell" userId="5cb84c5d-4be7-4ecc-93d1-e986d76eeacf" providerId="ADAL" clId="{9C218E0C-268C-47B0-9E85-AE6B5568E4D5}" dt="2023-09-04T06:41:35.922" v="206" actId="47"/>
        <pc:sldMkLst>
          <pc:docMk/>
          <pc:sldMk cId="2365350434" sldId="261"/>
        </pc:sldMkLst>
      </pc:sldChg>
      <pc:sldChg chg="ord">
        <pc:chgData name="Debbie Dell" userId="5cb84c5d-4be7-4ecc-93d1-e986d76eeacf" providerId="ADAL" clId="{9C218E0C-268C-47B0-9E85-AE6B5568E4D5}" dt="2023-09-04T14:22:50.893" v="385"/>
        <pc:sldMkLst>
          <pc:docMk/>
          <pc:sldMk cId="115656859" sldId="263"/>
        </pc:sldMkLst>
      </pc:sldChg>
      <pc:sldChg chg="modSp mod">
        <pc:chgData name="Debbie Dell" userId="5cb84c5d-4be7-4ecc-93d1-e986d76eeacf" providerId="ADAL" clId="{9C218E0C-268C-47B0-9E85-AE6B5568E4D5}" dt="2023-08-31T11:17:14.877" v="22" actId="20577"/>
        <pc:sldMkLst>
          <pc:docMk/>
          <pc:sldMk cId="1654877696" sldId="268"/>
        </pc:sldMkLst>
      </pc:sldChg>
      <pc:sldChg chg="addSp delSp modSp mod ord">
        <pc:chgData name="Debbie Dell" userId="5cb84c5d-4be7-4ecc-93d1-e986d76eeacf" providerId="ADAL" clId="{9C218E0C-268C-47B0-9E85-AE6B5568E4D5}" dt="2023-09-05T10:59:59.667" v="541" actId="1076"/>
        <pc:sldMkLst>
          <pc:docMk/>
          <pc:sldMk cId="2218872880" sldId="290"/>
        </pc:sldMkLst>
      </pc:sldChg>
      <pc:sldChg chg="addSp delSp modSp add del mod">
        <pc:chgData name="Debbie Dell" userId="5cb84c5d-4be7-4ecc-93d1-e986d76eeacf" providerId="ADAL" clId="{9C218E0C-268C-47B0-9E85-AE6B5568E4D5}" dt="2023-09-04T06:50:15.820" v="338" actId="47"/>
        <pc:sldMkLst>
          <pc:docMk/>
          <pc:sldMk cId="3815867333" sldId="291"/>
        </pc:sldMkLst>
      </pc:sldChg>
      <pc:sldChg chg="addSp modSp add mod ord">
        <pc:chgData name="Debbie Dell" userId="5cb84c5d-4be7-4ecc-93d1-e986d76eeacf" providerId="ADAL" clId="{9C218E0C-268C-47B0-9E85-AE6B5568E4D5}" dt="2023-09-20T05:44:08.916" v="549" actId="20577"/>
        <pc:sldMkLst>
          <pc:docMk/>
          <pc:sldMk cId="840676956" sldId="292"/>
        </pc:sldMkLst>
      </pc:sldChg>
      <pc:sldChg chg="addSp delSp modSp add mod ord">
        <pc:chgData name="Debbie Dell" userId="5cb84c5d-4be7-4ecc-93d1-e986d76eeacf" providerId="ADAL" clId="{9C218E0C-268C-47B0-9E85-AE6B5568E4D5}" dt="2023-10-09T12:12:44.253" v="616"/>
        <pc:sldMkLst>
          <pc:docMk/>
          <pc:sldMk cId="2631138028" sldId="293"/>
        </pc:sldMkLst>
      </pc:sldChg>
      <pc:sldChg chg="add del">
        <pc:chgData name="Debbie Dell" userId="5cb84c5d-4be7-4ecc-93d1-e986d76eeacf" providerId="ADAL" clId="{9C218E0C-268C-47B0-9E85-AE6B5568E4D5}" dt="2023-09-13T09:28:44.204" v="546" actId="47"/>
        <pc:sldMkLst>
          <pc:docMk/>
          <pc:sldMk cId="3061479430" sldId="294"/>
        </pc:sldMkLst>
      </pc:sldChg>
      <pc:sldChg chg="delSp add del mod">
        <pc:chgData name="Debbie Dell" userId="5cb84c5d-4be7-4ecc-93d1-e986d76eeacf" providerId="ADAL" clId="{9C218E0C-268C-47B0-9E85-AE6B5568E4D5}" dt="2023-09-13T09:22:55.055" v="544" actId="47"/>
        <pc:sldMkLst>
          <pc:docMk/>
          <pc:sldMk cId="3672719474" sldId="294"/>
        </pc:sldMkLst>
      </pc:sldChg>
      <pc:sldChg chg="delSp modSp add mod">
        <pc:chgData name="Debbie Dell" userId="5cb84c5d-4be7-4ecc-93d1-e986d76eeacf" providerId="ADAL" clId="{9C218E0C-268C-47B0-9E85-AE6B5568E4D5}" dt="2023-10-03T10:41:24.603" v="614" actId="20577"/>
        <pc:sldMkLst>
          <pc:docMk/>
          <pc:sldMk cId="4037821291" sldId="294"/>
        </pc:sldMkLst>
      </pc:sldChg>
      <pc:sldMasterChg chg="del delSldLayout">
        <pc:chgData name="Debbie Dell" userId="5cb84c5d-4be7-4ecc-93d1-e986d76eeacf" providerId="ADAL" clId="{9C218E0C-268C-47B0-9E85-AE6B5568E4D5}" dt="2023-09-04T06:50:15.820" v="338" actId="47"/>
        <pc:sldMasterMkLst>
          <pc:docMk/>
          <pc:sldMasterMk cId="2142481677" sldId="2147483679"/>
        </pc:sldMasterMkLst>
        <pc:sldLayoutChg chg="del">
          <pc:chgData name="Debbie Dell" userId="5cb84c5d-4be7-4ecc-93d1-e986d76eeacf" providerId="ADAL" clId="{9C218E0C-268C-47B0-9E85-AE6B5568E4D5}" dt="2023-09-04T06:50:15.820" v="338" actId="47"/>
          <pc:sldLayoutMkLst>
            <pc:docMk/>
            <pc:sldMasterMk cId="2142481677" sldId="2147483679"/>
            <pc:sldLayoutMk cId="3148417613" sldId="2147483680"/>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290582260" sldId="2147483681"/>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1635134722" sldId="2147483682"/>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570581213" sldId="2147483683"/>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419814033" sldId="2147483684"/>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538347880" sldId="2147483685"/>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1652327343" sldId="2147483686"/>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3515425681" sldId="2147483687"/>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1438696053" sldId="2147483688"/>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1989791052" sldId="2147483689"/>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537217744" sldId="2147483690"/>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4188592643" sldId="2147483691"/>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962689662" sldId="2147483692"/>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500922746" sldId="2147483693"/>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1380323795" sldId="2147483694"/>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4277106106" sldId="2147483695"/>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4125490326" sldId="2147483696"/>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685268974" sldId="2147483697"/>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956738835" sldId="2147483698"/>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512057134" sldId="2147483699"/>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3972361989" sldId="2147483700"/>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4290326844" sldId="2147483701"/>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430511555" sldId="2147483702"/>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3406139630" sldId="2147483703"/>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837473470" sldId="2147483704"/>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272480569" sldId="2147483705"/>
          </pc:sldLayoutMkLst>
        </pc:sldLayoutChg>
        <pc:sldLayoutChg chg="del">
          <pc:chgData name="Debbie Dell" userId="5cb84c5d-4be7-4ecc-93d1-e986d76eeacf" providerId="ADAL" clId="{9C218E0C-268C-47B0-9E85-AE6B5568E4D5}" dt="2023-09-04T06:50:15.820" v="338" actId="47"/>
          <pc:sldLayoutMkLst>
            <pc:docMk/>
            <pc:sldMasterMk cId="2142481677" sldId="2147483679"/>
            <pc:sldLayoutMk cId="2810300398" sldId="2147483706"/>
          </pc:sldLayoutMkLst>
        </pc:sldLayoutChg>
      </pc:sldMasterChg>
    </pc:docChg>
  </pc:docChgLst>
  <pc:docChgLst>
    <pc:chgData name="Debbie Dell" userId="5cb84c5d-4be7-4ecc-93d1-e986d76eeacf" providerId="ADAL" clId="{A29A463B-D0A6-43E0-978D-2973DFE0D696}"/>
    <pc:docChg chg="delSld delMainMaster">
      <pc:chgData name="Debbie Dell" userId="5cb84c5d-4be7-4ecc-93d1-e986d76eeacf" providerId="ADAL" clId="{A29A463B-D0A6-43E0-978D-2973DFE0D696}" dt="2024-04-02T12:37:13.186" v="0" actId="47"/>
      <pc:docMkLst>
        <pc:docMk/>
      </pc:docMkLst>
      <pc:sldChg chg="del">
        <pc:chgData name="Debbie Dell" userId="5cb84c5d-4be7-4ecc-93d1-e986d76eeacf" providerId="ADAL" clId="{A29A463B-D0A6-43E0-978D-2973DFE0D696}" dt="2024-04-02T12:37:13.186" v="0" actId="47"/>
        <pc:sldMkLst>
          <pc:docMk/>
          <pc:sldMk cId="2653594244" sldId="295"/>
        </pc:sldMkLst>
      </pc:sldChg>
      <pc:sldMasterChg chg="del delSldLayout">
        <pc:chgData name="Debbie Dell" userId="5cb84c5d-4be7-4ecc-93d1-e986d76eeacf" providerId="ADAL" clId="{A29A463B-D0A6-43E0-978D-2973DFE0D696}" dt="2024-04-02T12:37:13.186" v="0" actId="47"/>
        <pc:sldMasterMkLst>
          <pc:docMk/>
          <pc:sldMasterMk cId="3535772013" sldId="2147483679"/>
        </pc:sldMasterMkLst>
        <pc:sldLayoutChg chg="del">
          <pc:chgData name="Debbie Dell" userId="5cb84c5d-4be7-4ecc-93d1-e986d76eeacf" providerId="ADAL" clId="{A29A463B-D0A6-43E0-978D-2973DFE0D696}" dt="2024-04-02T12:37:13.186" v="0" actId="47"/>
          <pc:sldLayoutMkLst>
            <pc:docMk/>
            <pc:sldMasterMk cId="3535772013" sldId="2147483679"/>
            <pc:sldLayoutMk cId="1166822335" sldId="2147483680"/>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2785214794" sldId="2147483681"/>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4077611007" sldId="2147483682"/>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3497739102" sldId="2147483683"/>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4259274861" sldId="2147483684"/>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2897750819" sldId="2147483685"/>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573857494" sldId="2147483686"/>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1027634219" sldId="2147483687"/>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2518132474" sldId="2147483688"/>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1408552112" sldId="2147483689"/>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3281267263" sldId="2147483690"/>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2041780611" sldId="2147483691"/>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2609272692" sldId="2147483692"/>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3068004691" sldId="2147483693"/>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676579054" sldId="2147483694"/>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2453416195" sldId="2147483695"/>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1464749609" sldId="2147483696"/>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1093016713" sldId="2147483697"/>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2408221491" sldId="2147483698"/>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1294539633" sldId="2147483699"/>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2771799625" sldId="2147483700"/>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4139320594" sldId="2147483701"/>
          </pc:sldLayoutMkLst>
        </pc:sldLayoutChg>
        <pc:sldLayoutChg chg="del">
          <pc:chgData name="Debbie Dell" userId="5cb84c5d-4be7-4ecc-93d1-e986d76eeacf" providerId="ADAL" clId="{A29A463B-D0A6-43E0-978D-2973DFE0D696}" dt="2024-04-02T12:37:13.186" v="0" actId="47"/>
          <pc:sldLayoutMkLst>
            <pc:docMk/>
            <pc:sldMasterMk cId="3535772013" sldId="2147483679"/>
            <pc:sldLayoutMk cId="838181330" sldId="2147483702"/>
          </pc:sldLayoutMkLst>
        </pc:sldLayoutChg>
      </pc:sldMasterChg>
    </pc:docChg>
  </pc:docChgLst>
  <pc:docChgLst>
    <pc:chgData name="Debbie Dell" userId="S::debbie.dell@pkf.com::5cb84c5d-4be7-4ecc-93d1-e986d76eeacf" providerId="AD" clId="Web-{C39C6C21-B140-49C5-8F15-AD4F5DF30E71}"/>
    <pc:docChg chg="modSld">
      <pc:chgData name="Debbie Dell" userId="S::debbie.dell@pkf.com::5cb84c5d-4be7-4ecc-93d1-e986d76eeacf" providerId="AD" clId="Web-{C39C6C21-B140-49C5-8F15-AD4F5DF30E71}" dt="2025-02-11T11:57:34.990" v="4" actId="20577"/>
      <pc:docMkLst>
        <pc:docMk/>
      </pc:docMkLst>
      <pc:sldChg chg="modSp">
        <pc:chgData name="Debbie Dell" userId="S::debbie.dell@pkf.com::5cb84c5d-4be7-4ecc-93d1-e986d76eeacf" providerId="AD" clId="Web-{C39C6C21-B140-49C5-8F15-AD4F5DF30E71}" dt="2025-02-11T11:57:34.990" v="4" actId="20577"/>
        <pc:sldMkLst>
          <pc:docMk/>
          <pc:sldMk cId="2516635778" sldId="258"/>
        </pc:sldMkLst>
        <pc:spChg chg="mod">
          <ac:chgData name="Debbie Dell" userId="S::debbie.dell@pkf.com::5cb84c5d-4be7-4ecc-93d1-e986d76eeacf" providerId="AD" clId="Web-{C39C6C21-B140-49C5-8F15-AD4F5DF30E71}" dt="2025-02-11T11:57:34.990" v="4" actId="20577"/>
          <ac:spMkLst>
            <pc:docMk/>
            <pc:sldMk cId="2516635778" sldId="258"/>
            <ac:spMk id="3" creationId="{42FDFCA7-4342-DBA7-253C-54EABB9ECF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0D69D-29D9-4329-934C-F45FDDC60AF7}" type="datetimeFigureOut">
              <a:rPr lang="en-GB" smtClean="0"/>
              <a:t>11/02/2025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67253-4668-48E0-8237-6C0BBD7554FC}" type="slidenum">
              <a:rPr lang="en-GB" smtClean="0"/>
              <a:t>‹#›</a:t>
            </a:fld>
            <a:endParaRPr lang="en-GB"/>
          </a:p>
        </p:txBody>
      </p:sp>
    </p:spTree>
    <p:extLst>
      <p:ext uri="{BB962C8B-B14F-4D97-AF65-F5344CB8AC3E}">
        <p14:creationId xmlns:p14="http://schemas.microsoft.com/office/powerpoint/2010/main" val="141707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767253-4668-48E0-8237-6C0BBD7554FC}" type="slidenum">
              <a:rPr lang="en-GB" smtClean="0"/>
              <a:t>6</a:t>
            </a:fld>
            <a:endParaRPr lang="en-GB"/>
          </a:p>
        </p:txBody>
      </p:sp>
    </p:spTree>
    <p:extLst>
      <p:ext uri="{BB962C8B-B14F-4D97-AF65-F5344CB8AC3E}">
        <p14:creationId xmlns:p14="http://schemas.microsoft.com/office/powerpoint/2010/main" val="252046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767253-4668-48E0-8237-6C0BBD7554FC}" type="slidenum">
              <a:rPr lang="en-GB" smtClean="0"/>
              <a:t>8</a:t>
            </a:fld>
            <a:endParaRPr lang="en-GB"/>
          </a:p>
        </p:txBody>
      </p:sp>
    </p:spTree>
    <p:extLst>
      <p:ext uri="{BB962C8B-B14F-4D97-AF65-F5344CB8AC3E}">
        <p14:creationId xmlns:p14="http://schemas.microsoft.com/office/powerpoint/2010/main" val="3488557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A picture containing blue, screenshot, electric blue, azure&#10;&#10;Description automatically generated">
            <a:extLst>
              <a:ext uri="{FF2B5EF4-FFF2-40B4-BE49-F238E27FC236}">
                <a16:creationId xmlns:a16="http://schemas.microsoft.com/office/drawing/2014/main" id="{AD53D89B-4326-B090-947D-DDBFC7E93B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090" y="0"/>
            <a:ext cx="24408023" cy="13716000"/>
          </a:xfrm>
          <a:prstGeom prst="rect">
            <a:avLst/>
          </a:prstGeom>
        </p:spPr>
      </p:pic>
      <p:sp>
        <p:nvSpPr>
          <p:cNvPr id="16" name="Picture Placeholder 15">
            <a:extLst>
              <a:ext uri="{FF2B5EF4-FFF2-40B4-BE49-F238E27FC236}">
                <a16:creationId xmlns:a16="http://schemas.microsoft.com/office/drawing/2014/main" id="{C33E5EB4-D00C-4440-F0DF-547EF75DED26}"/>
              </a:ext>
            </a:extLst>
          </p:cNvPr>
          <p:cNvSpPr>
            <a:spLocks noGrp="1"/>
          </p:cNvSpPr>
          <p:nvPr>
            <p:ph type="pic" sz="quarter" idx="10" hasCustomPrompt="1"/>
          </p:nvPr>
        </p:nvSpPr>
        <p:spPr>
          <a:xfrm>
            <a:off x="14139333" y="3028950"/>
            <a:ext cx="10261601" cy="10725608"/>
          </a:xfrm>
          <a:custGeom>
            <a:avLst/>
            <a:gdLst>
              <a:gd name="connsiteX0" fmla="*/ 2140624 w 10224711"/>
              <a:gd name="connsiteY0" fmla="*/ 0 h 10687050"/>
              <a:gd name="connsiteX1" fmla="*/ 2205341 w 10224711"/>
              <a:gd name="connsiteY1" fmla="*/ 0 h 10687050"/>
              <a:gd name="connsiteX2" fmla="*/ 10224711 w 10224711"/>
              <a:gd name="connsiteY2" fmla="*/ 4684459 h 10687050"/>
              <a:gd name="connsiteX3" fmla="*/ 10224711 w 10224711"/>
              <a:gd name="connsiteY3" fmla="*/ 10687050 h 10687050"/>
              <a:gd name="connsiteX4" fmla="*/ 202460 w 10224711"/>
              <a:gd name="connsiteY4" fmla="*/ 10687050 h 10687050"/>
              <a:gd name="connsiteX5" fmla="*/ 112795 w 10224711"/>
              <a:gd name="connsiteY5" fmla="*/ 10042830 h 10687050"/>
              <a:gd name="connsiteX6" fmla="*/ 1959784 w 10224711"/>
              <a:gd name="connsiteY6" fmla="*/ 327073 h 106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4711" h="10687050">
                <a:moveTo>
                  <a:pt x="2140624" y="0"/>
                </a:moveTo>
                <a:lnTo>
                  <a:pt x="2205341" y="0"/>
                </a:lnTo>
                <a:lnTo>
                  <a:pt x="10224711" y="4684459"/>
                </a:lnTo>
                <a:lnTo>
                  <a:pt x="10224711" y="10687050"/>
                </a:lnTo>
                <a:lnTo>
                  <a:pt x="202460" y="10687050"/>
                </a:lnTo>
                <a:lnTo>
                  <a:pt x="112795" y="10042830"/>
                </a:lnTo>
                <a:cubicBezTo>
                  <a:pt x="-271174" y="6807418"/>
                  <a:pt x="320477" y="3428939"/>
                  <a:pt x="1959784" y="327073"/>
                </a:cubicBezTo>
                <a:close/>
              </a:path>
            </a:pathLst>
          </a:custGeom>
        </p:spPr>
        <p:txBody>
          <a:bodyPr wrap="square" anchor="ctr">
            <a:noAutofit/>
          </a:bodyPr>
          <a:lstStyle>
            <a:lvl1pPr algn="ctr">
              <a:defRPr>
                <a:solidFill>
                  <a:srgbClr val="0A2455"/>
                </a:solidFill>
              </a:defRPr>
            </a:lvl1pPr>
          </a:lstStyle>
          <a:p>
            <a:r>
              <a:rPr lang="en-GB" dirty="0"/>
              <a:t>Insert picture here</a:t>
            </a:r>
          </a:p>
        </p:txBody>
      </p:sp>
      <p:sp>
        <p:nvSpPr>
          <p:cNvPr id="2" name="Title 1"/>
          <p:cNvSpPr>
            <a:spLocks noGrp="1"/>
          </p:cNvSpPr>
          <p:nvPr>
            <p:ph type="ctrTitle" hasCustomPrompt="1"/>
          </p:nvPr>
        </p:nvSpPr>
        <p:spPr>
          <a:xfrm>
            <a:off x="627971" y="3918855"/>
            <a:ext cx="11564029" cy="3439887"/>
          </a:xfrm>
        </p:spPr>
        <p:txBody>
          <a:bodyPr anchor="b"/>
          <a:lstStyle>
            <a:lvl1pPr algn="l">
              <a:lnSpc>
                <a:spcPts val="9600"/>
              </a:lnSpc>
              <a:defRPr sz="9200">
                <a:solidFill>
                  <a:schemeClr val="bg1"/>
                </a:solidFill>
              </a:defRPr>
            </a:lvl1pPr>
          </a:lstStyle>
          <a:p>
            <a:r>
              <a:rPr lang="en-US"/>
              <a:t>Title</a:t>
            </a:r>
          </a:p>
        </p:txBody>
      </p:sp>
      <p:sp>
        <p:nvSpPr>
          <p:cNvPr id="3" name="Subtitle 2"/>
          <p:cNvSpPr>
            <a:spLocks noGrp="1"/>
          </p:cNvSpPr>
          <p:nvPr>
            <p:ph type="subTitle" idx="1" hasCustomPrompt="1"/>
          </p:nvPr>
        </p:nvSpPr>
        <p:spPr>
          <a:xfrm>
            <a:off x="627971" y="7484201"/>
            <a:ext cx="5170849" cy="615859"/>
          </a:xfrm>
        </p:spPr>
        <p:txBody>
          <a:bodyPr/>
          <a:lstStyle>
            <a:lvl1pPr marL="0" indent="0" algn="l">
              <a:spcBef>
                <a:spcPts val="0"/>
              </a:spcBef>
              <a:buNone/>
              <a:defRPr sz="3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Date</a:t>
            </a:r>
          </a:p>
        </p:txBody>
      </p:sp>
      <p:pic>
        <p:nvPicPr>
          <p:cNvPr id="11" name="Picture 10" descr="A picture containing text, clipart&#10;&#10;Description automatically generated">
            <a:extLst>
              <a:ext uri="{FF2B5EF4-FFF2-40B4-BE49-F238E27FC236}">
                <a16:creationId xmlns:a16="http://schemas.microsoft.com/office/drawing/2014/main" id="{C9A3CB9A-E405-ABBF-2036-DAF1035AA5C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5116" y="12069259"/>
            <a:ext cx="2727465" cy="936673"/>
          </a:xfrm>
          <a:prstGeom prst="rect">
            <a:avLst/>
          </a:prstGeom>
        </p:spPr>
      </p:pic>
    </p:spTree>
    <p:extLst>
      <p:ext uri="{BB962C8B-B14F-4D97-AF65-F5344CB8AC3E}">
        <p14:creationId xmlns:p14="http://schemas.microsoft.com/office/powerpoint/2010/main" val="84287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rizontal Text &amp; Image">
    <p:spTree>
      <p:nvGrpSpPr>
        <p:cNvPr id="1" name=""/>
        <p:cNvGrpSpPr/>
        <p:nvPr/>
      </p:nvGrpSpPr>
      <p:grpSpPr>
        <a:xfrm>
          <a:off x="0" y="0"/>
          <a:ext cx="0" cy="0"/>
          <a:chOff x="0" y="0"/>
          <a:chExt cx="0" cy="0"/>
        </a:xfrm>
      </p:grpSpPr>
      <p:pic>
        <p:nvPicPr>
          <p:cNvPr id="4" name="Picture 3" descr="A picture containing white, design&#10;&#10;Description automatically generated">
            <a:extLst>
              <a:ext uri="{FF2B5EF4-FFF2-40B4-BE49-F238E27FC236}">
                <a16:creationId xmlns:a16="http://schemas.microsoft.com/office/drawing/2014/main" id="{451F76E2-251D-809C-7E19-B0E814075A0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GB"/>
              <a:t>PKF Private Capital Solutions</a:t>
            </a:r>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483351" y="483457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11">
            <a:extLst>
              <a:ext uri="{FF2B5EF4-FFF2-40B4-BE49-F238E27FC236}">
                <a16:creationId xmlns:a16="http://schemas.microsoft.com/office/drawing/2014/main" id="{98871AC0-4A73-5BD8-2692-7CFD4A9FF595}"/>
              </a:ext>
            </a:extLst>
          </p:cNvPr>
          <p:cNvSpPr>
            <a:spLocks noGrp="1"/>
          </p:cNvSpPr>
          <p:nvPr>
            <p:ph type="pic" sz="quarter" idx="13"/>
          </p:nvPr>
        </p:nvSpPr>
        <p:spPr>
          <a:xfrm>
            <a:off x="633600"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1" name="Picture Placeholder 11">
            <a:extLst>
              <a:ext uri="{FF2B5EF4-FFF2-40B4-BE49-F238E27FC236}">
                <a16:creationId xmlns:a16="http://schemas.microsoft.com/office/drawing/2014/main" id="{BD28FD53-FC68-A752-4DF6-0BFFDD91D6D6}"/>
              </a:ext>
            </a:extLst>
          </p:cNvPr>
          <p:cNvSpPr>
            <a:spLocks noGrp="1"/>
          </p:cNvSpPr>
          <p:nvPr>
            <p:ph type="pic" sz="quarter" idx="15"/>
          </p:nvPr>
        </p:nvSpPr>
        <p:spPr>
          <a:xfrm>
            <a:off x="633600" y="7920751"/>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3" name="Picture Placeholder 11">
            <a:extLst>
              <a:ext uri="{FF2B5EF4-FFF2-40B4-BE49-F238E27FC236}">
                <a16:creationId xmlns:a16="http://schemas.microsoft.com/office/drawing/2014/main" id="{C5E6B7A6-0969-5022-E8A4-23130E7BDDB2}"/>
              </a:ext>
            </a:extLst>
          </p:cNvPr>
          <p:cNvSpPr>
            <a:spLocks noGrp="1"/>
          </p:cNvSpPr>
          <p:nvPr>
            <p:ph type="pic" sz="quarter" idx="16"/>
          </p:nvPr>
        </p:nvSpPr>
        <p:spPr>
          <a:xfrm>
            <a:off x="12330822"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5" name="Picture Placeholder 11">
            <a:extLst>
              <a:ext uri="{FF2B5EF4-FFF2-40B4-BE49-F238E27FC236}">
                <a16:creationId xmlns:a16="http://schemas.microsoft.com/office/drawing/2014/main" id="{CFC782D1-8818-F7B4-0ABC-26E6F90BCFE3}"/>
              </a:ext>
            </a:extLst>
          </p:cNvPr>
          <p:cNvSpPr>
            <a:spLocks noGrp="1"/>
          </p:cNvSpPr>
          <p:nvPr>
            <p:ph type="pic" sz="quarter" idx="17"/>
          </p:nvPr>
        </p:nvSpPr>
        <p:spPr>
          <a:xfrm>
            <a:off x="12330822" y="7920751"/>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6" name="Text Placeholder 8">
            <a:extLst>
              <a:ext uri="{FF2B5EF4-FFF2-40B4-BE49-F238E27FC236}">
                <a16:creationId xmlns:a16="http://schemas.microsoft.com/office/drawing/2014/main" id="{E7584A13-B522-3D21-C236-C5754199B5E4}"/>
              </a:ext>
            </a:extLst>
          </p:cNvPr>
          <p:cNvSpPr>
            <a:spLocks noGrp="1"/>
          </p:cNvSpPr>
          <p:nvPr>
            <p:ph type="body" sz="quarter" idx="18"/>
          </p:nvPr>
        </p:nvSpPr>
        <p:spPr>
          <a:xfrm>
            <a:off x="6483351" y="7965201"/>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a:extLst>
              <a:ext uri="{FF2B5EF4-FFF2-40B4-BE49-F238E27FC236}">
                <a16:creationId xmlns:a16="http://schemas.microsoft.com/office/drawing/2014/main" id="{E320914B-136C-6159-4ED0-6508D5D37778}"/>
              </a:ext>
            </a:extLst>
          </p:cNvPr>
          <p:cNvSpPr>
            <a:spLocks noGrp="1"/>
          </p:cNvSpPr>
          <p:nvPr>
            <p:ph type="body" sz="quarter" idx="19"/>
          </p:nvPr>
        </p:nvSpPr>
        <p:spPr>
          <a:xfrm>
            <a:off x="18206722" y="483457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35B61C4A-9079-95C6-650F-03AAB17BD64C}"/>
              </a:ext>
            </a:extLst>
          </p:cNvPr>
          <p:cNvSpPr>
            <a:spLocks noGrp="1"/>
          </p:cNvSpPr>
          <p:nvPr>
            <p:ph type="body" sz="quarter" idx="20"/>
          </p:nvPr>
        </p:nvSpPr>
        <p:spPr>
          <a:xfrm>
            <a:off x="18206722" y="7965201"/>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Rectangle 18">
            <a:extLst>
              <a:ext uri="{FF2B5EF4-FFF2-40B4-BE49-F238E27FC236}">
                <a16:creationId xmlns:a16="http://schemas.microsoft.com/office/drawing/2014/main" id="{50AAC6A9-C4EC-5B44-14C6-594EF6F8CF14}"/>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20" name="Isosceles Triangle 19">
            <a:extLst>
              <a:ext uri="{FF2B5EF4-FFF2-40B4-BE49-F238E27FC236}">
                <a16:creationId xmlns:a16="http://schemas.microsoft.com/office/drawing/2014/main" id="{C2934445-070D-5036-5AF0-D44FFD16070C}"/>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52150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ext &amp; Image">
    <p:spTree>
      <p:nvGrpSpPr>
        <p:cNvPr id="1" name=""/>
        <p:cNvGrpSpPr/>
        <p:nvPr/>
      </p:nvGrpSpPr>
      <p:grpSpPr>
        <a:xfrm>
          <a:off x="0" y="0"/>
          <a:ext cx="0" cy="0"/>
          <a:chOff x="0" y="0"/>
          <a:chExt cx="0" cy="0"/>
        </a:xfrm>
      </p:grpSpPr>
      <p:pic>
        <p:nvPicPr>
          <p:cNvPr id="4" name="Picture 3" descr="A picture containing white, design&#10;&#10;Description automatically generated">
            <a:extLst>
              <a:ext uri="{FF2B5EF4-FFF2-40B4-BE49-F238E27FC236}">
                <a16:creationId xmlns:a16="http://schemas.microsoft.com/office/drawing/2014/main" id="{CDB82686-073A-D4E1-32F8-C8BBF06C43A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GB"/>
              <a:t>PKF Private Capital Solutions</a:t>
            </a:r>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33600" y="795656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11">
            <a:extLst>
              <a:ext uri="{FF2B5EF4-FFF2-40B4-BE49-F238E27FC236}">
                <a16:creationId xmlns:a16="http://schemas.microsoft.com/office/drawing/2014/main" id="{98871AC0-4A73-5BD8-2692-7CFD4A9FF595}"/>
              </a:ext>
            </a:extLst>
          </p:cNvPr>
          <p:cNvSpPr>
            <a:spLocks noGrp="1"/>
          </p:cNvSpPr>
          <p:nvPr>
            <p:ph type="pic" sz="quarter" idx="13"/>
          </p:nvPr>
        </p:nvSpPr>
        <p:spPr>
          <a:xfrm>
            <a:off x="633600"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1" name="Picture Placeholder 11">
            <a:extLst>
              <a:ext uri="{FF2B5EF4-FFF2-40B4-BE49-F238E27FC236}">
                <a16:creationId xmlns:a16="http://schemas.microsoft.com/office/drawing/2014/main" id="{BD28FD53-FC68-A752-4DF6-0BFFDD91D6D6}"/>
              </a:ext>
            </a:extLst>
          </p:cNvPr>
          <p:cNvSpPr>
            <a:spLocks noGrp="1"/>
          </p:cNvSpPr>
          <p:nvPr>
            <p:ph type="pic" sz="quarter" idx="15"/>
          </p:nvPr>
        </p:nvSpPr>
        <p:spPr>
          <a:xfrm>
            <a:off x="6479233"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3" name="Picture Placeholder 11">
            <a:extLst>
              <a:ext uri="{FF2B5EF4-FFF2-40B4-BE49-F238E27FC236}">
                <a16:creationId xmlns:a16="http://schemas.microsoft.com/office/drawing/2014/main" id="{C5E6B7A6-0969-5022-E8A4-23130E7BDDB2}"/>
              </a:ext>
            </a:extLst>
          </p:cNvPr>
          <p:cNvSpPr>
            <a:spLocks noGrp="1"/>
          </p:cNvSpPr>
          <p:nvPr>
            <p:ph type="pic" sz="quarter" idx="16"/>
          </p:nvPr>
        </p:nvSpPr>
        <p:spPr>
          <a:xfrm>
            <a:off x="12324866"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5" name="Picture Placeholder 11">
            <a:extLst>
              <a:ext uri="{FF2B5EF4-FFF2-40B4-BE49-F238E27FC236}">
                <a16:creationId xmlns:a16="http://schemas.microsoft.com/office/drawing/2014/main" id="{CFC782D1-8818-F7B4-0ABC-26E6F90BCFE3}"/>
              </a:ext>
            </a:extLst>
          </p:cNvPr>
          <p:cNvSpPr>
            <a:spLocks noGrp="1"/>
          </p:cNvSpPr>
          <p:nvPr>
            <p:ph type="pic" sz="quarter" idx="17"/>
          </p:nvPr>
        </p:nvSpPr>
        <p:spPr>
          <a:xfrm>
            <a:off x="18170500"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6" name="Text Placeholder 8">
            <a:extLst>
              <a:ext uri="{FF2B5EF4-FFF2-40B4-BE49-F238E27FC236}">
                <a16:creationId xmlns:a16="http://schemas.microsoft.com/office/drawing/2014/main" id="{E7584A13-B522-3D21-C236-C5754199B5E4}"/>
              </a:ext>
            </a:extLst>
          </p:cNvPr>
          <p:cNvSpPr>
            <a:spLocks noGrp="1"/>
          </p:cNvSpPr>
          <p:nvPr>
            <p:ph type="body" sz="quarter" idx="18"/>
          </p:nvPr>
        </p:nvSpPr>
        <p:spPr>
          <a:xfrm>
            <a:off x="6479233" y="795656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a:extLst>
              <a:ext uri="{FF2B5EF4-FFF2-40B4-BE49-F238E27FC236}">
                <a16:creationId xmlns:a16="http://schemas.microsoft.com/office/drawing/2014/main" id="{E320914B-136C-6159-4ED0-6508D5D37778}"/>
              </a:ext>
            </a:extLst>
          </p:cNvPr>
          <p:cNvSpPr>
            <a:spLocks noGrp="1"/>
          </p:cNvSpPr>
          <p:nvPr>
            <p:ph type="body" sz="quarter" idx="19"/>
          </p:nvPr>
        </p:nvSpPr>
        <p:spPr>
          <a:xfrm>
            <a:off x="12324866" y="795656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35B61C4A-9079-95C6-650F-03AAB17BD64C}"/>
              </a:ext>
            </a:extLst>
          </p:cNvPr>
          <p:cNvSpPr>
            <a:spLocks noGrp="1"/>
          </p:cNvSpPr>
          <p:nvPr>
            <p:ph type="body" sz="quarter" idx="20"/>
          </p:nvPr>
        </p:nvSpPr>
        <p:spPr>
          <a:xfrm>
            <a:off x="18170500" y="795656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7B3F2EEB-3D04-715D-A39B-EDBC747450BF}"/>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4" name="Isosceles Triangle 13">
            <a:extLst>
              <a:ext uri="{FF2B5EF4-FFF2-40B4-BE49-F238E27FC236}">
                <a16:creationId xmlns:a16="http://schemas.microsoft.com/office/drawing/2014/main" id="{3D022FCA-58DF-45EC-F1E7-0037E06BEE91}"/>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287634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GB"/>
              <a:t>PKF Private Capital Solutions</a:t>
            </a:r>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4" name="Rectangle 3">
            <a:extLst>
              <a:ext uri="{FF2B5EF4-FFF2-40B4-BE49-F238E27FC236}">
                <a16:creationId xmlns:a16="http://schemas.microsoft.com/office/drawing/2014/main" id="{54D4195B-143A-FF3A-21FB-1809CF0732F1}"/>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5" name="Isosceles Triangle 4">
            <a:extLst>
              <a:ext uri="{FF2B5EF4-FFF2-40B4-BE49-F238E27FC236}">
                <a16:creationId xmlns:a16="http://schemas.microsoft.com/office/drawing/2014/main" id="{EACC0E2A-0E2F-769D-E636-2663C1700976}"/>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363650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Blue">
    <p:spTree>
      <p:nvGrpSpPr>
        <p:cNvPr id="1" name=""/>
        <p:cNvGrpSpPr/>
        <p:nvPr/>
      </p:nvGrpSpPr>
      <p:grpSpPr>
        <a:xfrm>
          <a:off x="0" y="0"/>
          <a:ext cx="0" cy="0"/>
          <a:chOff x="0" y="0"/>
          <a:chExt cx="0" cy="0"/>
        </a:xfrm>
      </p:grpSpPr>
      <p:pic>
        <p:nvPicPr>
          <p:cNvPr id="4" name="Picture 3" descr="A picture containing electric blue, blue, screenshot, azure&#10;&#10;Description automatically generated">
            <a:extLst>
              <a:ext uri="{FF2B5EF4-FFF2-40B4-BE49-F238E27FC236}">
                <a16:creationId xmlns:a16="http://schemas.microsoft.com/office/drawing/2014/main" id="{8E98855A-D2D2-FBCA-2317-59F3184E277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lvl1pPr>
              <a:defRPr>
                <a:solidFill>
                  <a:schemeClr val="bg1"/>
                </a:solidFill>
              </a:defRPr>
            </a:lvl1pPr>
          </a:lstStyle>
          <a:p>
            <a:r>
              <a:rPr lang="en-GB"/>
              <a:t>PKF Private Capital Solutions</a:t>
            </a:r>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pic>
        <p:nvPicPr>
          <p:cNvPr id="9" name="Picture 8" descr="A picture containing text, clock, clipart, sign&#10;&#10;Description automatically generated">
            <a:extLst>
              <a:ext uri="{FF2B5EF4-FFF2-40B4-BE49-F238E27FC236}">
                <a16:creationId xmlns:a16="http://schemas.microsoft.com/office/drawing/2014/main" id="{50D9F2AF-780A-B6C1-BBB1-8A86194D401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10" name="Rectangle 9">
            <a:extLst>
              <a:ext uri="{FF2B5EF4-FFF2-40B4-BE49-F238E27FC236}">
                <a16:creationId xmlns:a16="http://schemas.microsoft.com/office/drawing/2014/main" id="{377D5093-66D6-231B-B321-D7EA5A71250F}"/>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1" name="Isosceles Triangle 10">
            <a:extLst>
              <a:ext uri="{FF2B5EF4-FFF2-40B4-BE49-F238E27FC236}">
                <a16:creationId xmlns:a16="http://schemas.microsoft.com/office/drawing/2014/main" id="{522F9123-A380-341E-1CC9-501FCEE4EAC3}"/>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259890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Green">
    <p:spTree>
      <p:nvGrpSpPr>
        <p:cNvPr id="1" name=""/>
        <p:cNvGrpSpPr/>
        <p:nvPr/>
      </p:nvGrpSpPr>
      <p:grpSpPr>
        <a:xfrm>
          <a:off x="0" y="0"/>
          <a:ext cx="0" cy="0"/>
          <a:chOff x="0" y="0"/>
          <a:chExt cx="0" cy="0"/>
        </a:xfrm>
      </p:grpSpPr>
      <p:pic>
        <p:nvPicPr>
          <p:cNvPr id="5" name="Picture 4" descr="A picture containing green, screenshot&#10;&#10;Description automatically generated">
            <a:extLst>
              <a:ext uri="{FF2B5EF4-FFF2-40B4-BE49-F238E27FC236}">
                <a16:creationId xmlns:a16="http://schemas.microsoft.com/office/drawing/2014/main" id="{A5AFE88E-3987-9CB9-843F-B3F45D861D2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lvl1pPr>
              <a:defRPr>
                <a:solidFill>
                  <a:schemeClr val="bg1"/>
                </a:solidFill>
              </a:defRPr>
            </a:lvl1pPr>
          </a:lstStyle>
          <a:p>
            <a:r>
              <a:rPr lang="en-GB"/>
              <a:t>PKF Private Capital Solutions</a:t>
            </a:r>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pic>
        <p:nvPicPr>
          <p:cNvPr id="9" name="Picture 8" descr="A picture containing text, clock, clipart, sign&#10;&#10;Description automatically generated">
            <a:extLst>
              <a:ext uri="{FF2B5EF4-FFF2-40B4-BE49-F238E27FC236}">
                <a16:creationId xmlns:a16="http://schemas.microsoft.com/office/drawing/2014/main" id="{50D9F2AF-780A-B6C1-BBB1-8A86194D401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8" name="Rectangle 7">
            <a:extLst>
              <a:ext uri="{FF2B5EF4-FFF2-40B4-BE49-F238E27FC236}">
                <a16:creationId xmlns:a16="http://schemas.microsoft.com/office/drawing/2014/main" id="{122F1A28-E4E9-E1F8-22C9-58CAF243F787}"/>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0" name="Isosceles Triangle 9">
            <a:extLst>
              <a:ext uri="{FF2B5EF4-FFF2-40B4-BE49-F238E27FC236}">
                <a16:creationId xmlns:a16="http://schemas.microsoft.com/office/drawing/2014/main" id="{2F0BFC07-5B1C-216B-6B7E-FDBD8EDE01CB}"/>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32792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13CB35B-8450-9A25-265D-D63A20733CC9}"/>
              </a:ext>
            </a:extLst>
          </p:cNvPr>
          <p:cNvSpPr>
            <a:spLocks noGrp="1"/>
          </p:cNvSpPr>
          <p:nvPr>
            <p:ph type="ftr" sz="quarter" idx="10"/>
          </p:nvPr>
        </p:nvSpPr>
        <p:spPr/>
        <p:txBody>
          <a:bodyPr/>
          <a:lstStyle/>
          <a:p>
            <a:r>
              <a:rPr lang="en-GB"/>
              <a:t>PKF Private Capital Solutions</a:t>
            </a:r>
          </a:p>
        </p:txBody>
      </p:sp>
      <p:sp>
        <p:nvSpPr>
          <p:cNvPr id="6" name="Slide Number Placeholder 5">
            <a:extLst>
              <a:ext uri="{FF2B5EF4-FFF2-40B4-BE49-F238E27FC236}">
                <a16:creationId xmlns:a16="http://schemas.microsoft.com/office/drawing/2014/main" id="{F665382C-D438-1C3D-90AA-7FEBA1C6DCBB}"/>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2" name="Picture 1" descr="A picture containing text, clock, gauge, sign&#10;&#10;Description automatically generated">
            <a:extLst>
              <a:ext uri="{FF2B5EF4-FFF2-40B4-BE49-F238E27FC236}">
                <a16:creationId xmlns:a16="http://schemas.microsoft.com/office/drawing/2014/main" id="{2DFB1537-F218-7162-6A66-266F4F9970C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3" name="Rectangle 2">
            <a:extLst>
              <a:ext uri="{FF2B5EF4-FFF2-40B4-BE49-F238E27FC236}">
                <a16:creationId xmlns:a16="http://schemas.microsoft.com/office/drawing/2014/main" id="{6F06EE93-EE99-0261-38C6-E979702FCD4A}"/>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4" name="Isosceles Triangle 3">
            <a:extLst>
              <a:ext uri="{FF2B5EF4-FFF2-40B4-BE49-F238E27FC236}">
                <a16:creationId xmlns:a16="http://schemas.microsoft.com/office/drawing/2014/main" id="{47E0F202-3ED6-7412-1783-AB948D89140D}"/>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97219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hank you">
    <p:spTree>
      <p:nvGrpSpPr>
        <p:cNvPr id="1" name=""/>
        <p:cNvGrpSpPr/>
        <p:nvPr/>
      </p:nvGrpSpPr>
      <p:grpSpPr>
        <a:xfrm>
          <a:off x="0" y="0"/>
          <a:ext cx="0" cy="0"/>
          <a:chOff x="0" y="0"/>
          <a:chExt cx="0" cy="0"/>
        </a:xfrm>
      </p:grpSpPr>
      <p:pic>
        <p:nvPicPr>
          <p:cNvPr id="4" name="Picture 3" descr="A picture containing electric blue, blue, graphics, graphic design&#10;&#10;Description automatically generated">
            <a:extLst>
              <a:ext uri="{FF2B5EF4-FFF2-40B4-BE49-F238E27FC236}">
                <a16:creationId xmlns:a16="http://schemas.microsoft.com/office/drawing/2014/main" id="{12C4A478-D76E-2B9D-911B-3ED81F423D5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p>
        </p:txBody>
      </p:sp>
      <p:pic>
        <p:nvPicPr>
          <p:cNvPr id="9" name="Picture 8" descr="A picture containing text, clock, clipart, sign&#10;&#10;Description automatically generated">
            <a:extLst>
              <a:ext uri="{FF2B5EF4-FFF2-40B4-BE49-F238E27FC236}">
                <a16:creationId xmlns:a16="http://schemas.microsoft.com/office/drawing/2014/main" id="{50D9F2AF-780A-B6C1-BBB1-8A86194D401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1227790"/>
            <a:ext cx="1635209" cy="565179"/>
          </a:xfrm>
          <a:prstGeom prst="rect">
            <a:avLst/>
          </a:prstGeom>
        </p:spPr>
      </p:pic>
      <p:sp>
        <p:nvSpPr>
          <p:cNvPr id="12" name="object 8">
            <a:extLst>
              <a:ext uri="{FF2B5EF4-FFF2-40B4-BE49-F238E27FC236}">
                <a16:creationId xmlns:a16="http://schemas.microsoft.com/office/drawing/2014/main" id="{C90B7436-AF84-2B2C-D70D-6DE69B9D96B7}"/>
              </a:ext>
            </a:extLst>
          </p:cNvPr>
          <p:cNvSpPr txBox="1"/>
          <p:nvPr userDrawn="1"/>
        </p:nvSpPr>
        <p:spPr>
          <a:xfrm>
            <a:off x="620408" y="12172146"/>
            <a:ext cx="14568792" cy="732958"/>
          </a:xfrm>
          <a:prstGeom prst="rect">
            <a:avLst/>
          </a:prstGeom>
        </p:spPr>
        <p:txBody>
          <a:bodyPr vert="horz" wrap="square" lIns="0" tIns="0" rIns="0" bIns="0" rtlCol="0">
            <a:noAutofit/>
          </a:bodyPr>
          <a:lstStyle/>
          <a:p>
            <a:pPr marL="15403">
              <a:lnSpc>
                <a:spcPct val="100000"/>
              </a:lnSpc>
              <a:spcBef>
                <a:spcPts val="0"/>
              </a:spcBef>
            </a:pPr>
            <a:r>
              <a:rPr sz="1600">
                <a:solidFill>
                  <a:schemeClr val="bg1"/>
                </a:solidFill>
                <a:latin typeface="PKF Global Sans"/>
                <a:cs typeface="PKF Global Sans"/>
              </a:rPr>
              <a:t>PKF</a:t>
            </a:r>
            <a:r>
              <a:rPr sz="1600" spc="-12">
                <a:solidFill>
                  <a:schemeClr val="bg1"/>
                </a:solidFill>
                <a:latin typeface="PKF Global Sans"/>
                <a:cs typeface="PKF Global Sans"/>
              </a:rPr>
              <a:t> </a:t>
            </a:r>
            <a:r>
              <a:rPr sz="1600">
                <a:solidFill>
                  <a:schemeClr val="bg1"/>
                </a:solidFill>
                <a:latin typeface="PKF Global Sans"/>
                <a:cs typeface="PKF Global Sans"/>
              </a:rPr>
              <a:t>Global</a:t>
            </a:r>
            <a:r>
              <a:rPr sz="1600" spc="-6">
                <a:solidFill>
                  <a:schemeClr val="bg1"/>
                </a:solidFill>
                <a:latin typeface="PKF Global Sans"/>
                <a:cs typeface="PKF Global Sans"/>
              </a:rPr>
              <a:t> </a:t>
            </a:r>
            <a:r>
              <a:rPr sz="1600">
                <a:solidFill>
                  <a:schemeClr val="bg1"/>
                </a:solidFill>
                <a:latin typeface="PKF Global Sans"/>
                <a:cs typeface="PKF Global Sans"/>
              </a:rPr>
              <a:t>refers</a:t>
            </a:r>
            <a:r>
              <a:rPr sz="1600" spc="-6">
                <a:solidFill>
                  <a:schemeClr val="bg1"/>
                </a:solidFill>
                <a:latin typeface="PKF Global Sans"/>
                <a:cs typeface="PKF Global Sans"/>
              </a:rPr>
              <a:t> </a:t>
            </a:r>
            <a:r>
              <a:rPr sz="1600">
                <a:solidFill>
                  <a:schemeClr val="bg1"/>
                </a:solidFill>
                <a:latin typeface="PKF Global Sans"/>
                <a:cs typeface="PKF Global Sans"/>
              </a:rPr>
              <a:t>to</a:t>
            </a:r>
            <a:r>
              <a:rPr sz="1600" spc="-6">
                <a:solidFill>
                  <a:schemeClr val="bg1"/>
                </a:solidFill>
                <a:latin typeface="PKF Global Sans"/>
                <a:cs typeface="PKF Global Sans"/>
              </a:rPr>
              <a:t> </a:t>
            </a:r>
            <a:r>
              <a:rPr sz="1600">
                <a:solidFill>
                  <a:schemeClr val="bg1"/>
                </a:solidFill>
                <a:latin typeface="PKF Global Sans"/>
                <a:cs typeface="PKF Global Sans"/>
              </a:rPr>
              <a:t>the</a:t>
            </a:r>
            <a:r>
              <a:rPr sz="1600" spc="-6">
                <a:solidFill>
                  <a:schemeClr val="bg1"/>
                </a:solidFill>
                <a:latin typeface="PKF Global Sans"/>
                <a:cs typeface="PKF Global Sans"/>
              </a:rPr>
              <a:t> </a:t>
            </a:r>
            <a:r>
              <a:rPr sz="1600">
                <a:solidFill>
                  <a:schemeClr val="bg1"/>
                </a:solidFill>
                <a:latin typeface="PKF Global Sans"/>
                <a:cs typeface="PKF Global Sans"/>
              </a:rPr>
              <a:t>network</a:t>
            </a:r>
            <a:r>
              <a:rPr sz="1600" spc="-6">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member</a:t>
            </a:r>
            <a:r>
              <a:rPr sz="1600" spc="-6">
                <a:solidFill>
                  <a:schemeClr val="bg1"/>
                </a:solidFill>
                <a:latin typeface="PKF Global Sans"/>
                <a:cs typeface="PKF Global Sans"/>
              </a:rPr>
              <a:t> </a:t>
            </a:r>
            <a:r>
              <a:rPr sz="1600">
                <a:solidFill>
                  <a:schemeClr val="bg1"/>
                </a:solidFill>
                <a:latin typeface="PKF Global Sans"/>
                <a:cs typeface="PKF Global Sans"/>
              </a:rPr>
              <a:t>firms</a:t>
            </a:r>
            <a:r>
              <a:rPr sz="1600" spc="-6">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PKF</a:t>
            </a:r>
            <a:r>
              <a:rPr sz="1600" spc="-6">
                <a:solidFill>
                  <a:schemeClr val="bg1"/>
                </a:solidFill>
                <a:latin typeface="PKF Global Sans"/>
                <a:cs typeface="PKF Global Sans"/>
              </a:rPr>
              <a:t> </a:t>
            </a:r>
            <a:r>
              <a:rPr sz="1600">
                <a:solidFill>
                  <a:schemeClr val="bg1"/>
                </a:solidFill>
                <a:latin typeface="PKF Global Sans"/>
                <a:cs typeface="PKF Global Sans"/>
              </a:rPr>
              <a:t>International</a:t>
            </a:r>
            <a:r>
              <a:rPr sz="1600" spc="-6">
                <a:solidFill>
                  <a:schemeClr val="bg1"/>
                </a:solidFill>
                <a:latin typeface="PKF Global Sans"/>
                <a:cs typeface="PKF Global Sans"/>
              </a:rPr>
              <a:t> </a:t>
            </a:r>
            <a:r>
              <a:rPr sz="1600">
                <a:solidFill>
                  <a:schemeClr val="bg1"/>
                </a:solidFill>
                <a:latin typeface="PKF Global Sans"/>
                <a:cs typeface="PKF Global Sans"/>
              </a:rPr>
              <a:t>Limited,</a:t>
            </a:r>
            <a:r>
              <a:rPr sz="1600" spc="-6">
                <a:solidFill>
                  <a:schemeClr val="bg1"/>
                </a:solidFill>
                <a:latin typeface="PKF Global Sans"/>
                <a:cs typeface="PKF Global Sans"/>
              </a:rPr>
              <a:t> </a:t>
            </a:r>
            <a:r>
              <a:rPr sz="1600">
                <a:solidFill>
                  <a:schemeClr val="bg1"/>
                </a:solidFill>
                <a:latin typeface="PKF Global Sans"/>
                <a:cs typeface="PKF Global Sans"/>
              </a:rPr>
              <a:t>each</a:t>
            </a:r>
            <a:r>
              <a:rPr sz="1600" spc="-12">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which</a:t>
            </a:r>
            <a:r>
              <a:rPr sz="1600" spc="-6">
                <a:solidFill>
                  <a:schemeClr val="bg1"/>
                </a:solidFill>
                <a:latin typeface="PKF Global Sans"/>
                <a:cs typeface="PKF Global Sans"/>
              </a:rPr>
              <a:t> </a:t>
            </a:r>
            <a:r>
              <a:rPr sz="1600">
                <a:solidFill>
                  <a:schemeClr val="bg1"/>
                </a:solidFill>
                <a:latin typeface="PKF Global Sans"/>
                <a:cs typeface="PKF Global Sans"/>
              </a:rPr>
              <a:t>is</a:t>
            </a:r>
            <a:r>
              <a:rPr sz="1600" spc="-6">
                <a:solidFill>
                  <a:schemeClr val="bg1"/>
                </a:solidFill>
                <a:latin typeface="PKF Global Sans"/>
                <a:cs typeface="PKF Global Sans"/>
              </a:rPr>
              <a:t> </a:t>
            </a:r>
            <a:r>
              <a:rPr sz="1600">
                <a:solidFill>
                  <a:schemeClr val="bg1"/>
                </a:solidFill>
                <a:latin typeface="PKF Global Sans"/>
                <a:cs typeface="PKF Global Sans"/>
              </a:rPr>
              <a:t>a</a:t>
            </a:r>
            <a:r>
              <a:rPr sz="1600" spc="-6">
                <a:solidFill>
                  <a:schemeClr val="bg1"/>
                </a:solidFill>
                <a:latin typeface="PKF Global Sans"/>
                <a:cs typeface="PKF Global Sans"/>
              </a:rPr>
              <a:t> </a:t>
            </a:r>
            <a:r>
              <a:rPr sz="1600">
                <a:solidFill>
                  <a:schemeClr val="bg1"/>
                </a:solidFill>
                <a:latin typeface="PKF Global Sans"/>
                <a:cs typeface="PKF Global Sans"/>
              </a:rPr>
              <a:t>separate</a:t>
            </a:r>
            <a:r>
              <a:rPr sz="1600" spc="-6">
                <a:solidFill>
                  <a:schemeClr val="bg1"/>
                </a:solidFill>
                <a:latin typeface="PKF Global Sans"/>
                <a:cs typeface="PKF Global Sans"/>
              </a:rPr>
              <a:t> </a:t>
            </a:r>
            <a:r>
              <a:rPr sz="1600">
                <a:solidFill>
                  <a:schemeClr val="bg1"/>
                </a:solidFill>
                <a:latin typeface="PKF Global Sans"/>
                <a:cs typeface="PKF Global Sans"/>
              </a:rPr>
              <a:t>and</a:t>
            </a:r>
            <a:r>
              <a:rPr sz="1600" spc="-6">
                <a:solidFill>
                  <a:schemeClr val="bg1"/>
                </a:solidFill>
                <a:latin typeface="PKF Global Sans"/>
                <a:cs typeface="PKF Global Sans"/>
              </a:rPr>
              <a:t> </a:t>
            </a:r>
            <a:r>
              <a:rPr sz="1600">
                <a:solidFill>
                  <a:schemeClr val="bg1"/>
                </a:solidFill>
                <a:latin typeface="PKF Global Sans"/>
                <a:cs typeface="PKF Global Sans"/>
              </a:rPr>
              <a:t>independent</a:t>
            </a:r>
            <a:r>
              <a:rPr sz="1600" spc="-6">
                <a:solidFill>
                  <a:schemeClr val="bg1"/>
                </a:solidFill>
                <a:latin typeface="PKF Global Sans"/>
                <a:cs typeface="PKF Global Sans"/>
              </a:rPr>
              <a:t> </a:t>
            </a:r>
            <a:r>
              <a:rPr sz="1600">
                <a:solidFill>
                  <a:schemeClr val="bg1"/>
                </a:solidFill>
                <a:latin typeface="PKF Global Sans"/>
                <a:cs typeface="PKF Global Sans"/>
              </a:rPr>
              <a:t>legal</a:t>
            </a:r>
            <a:r>
              <a:rPr sz="1600" spc="-6">
                <a:solidFill>
                  <a:schemeClr val="bg1"/>
                </a:solidFill>
                <a:latin typeface="PKF Global Sans"/>
                <a:cs typeface="PKF Global Sans"/>
              </a:rPr>
              <a:t> </a:t>
            </a:r>
            <a:r>
              <a:rPr sz="1600" spc="-12">
                <a:solidFill>
                  <a:schemeClr val="bg1"/>
                </a:solidFill>
                <a:latin typeface="PKF Global Sans"/>
                <a:cs typeface="PKF Global Sans"/>
              </a:rPr>
              <a:t>entity.</a:t>
            </a:r>
            <a:endParaRPr sz="1600">
              <a:solidFill>
                <a:schemeClr val="bg1"/>
              </a:solidFill>
              <a:latin typeface="PKF Global Sans"/>
              <a:cs typeface="PKF Global Sans"/>
            </a:endParaRPr>
          </a:p>
          <a:p>
            <a:pPr marL="15403" marR="6161">
              <a:lnSpc>
                <a:spcPct val="100000"/>
              </a:lnSpc>
              <a:spcBef>
                <a:spcPts val="0"/>
              </a:spcBef>
            </a:pPr>
            <a:r>
              <a:rPr sz="1600">
                <a:solidFill>
                  <a:schemeClr val="bg1"/>
                </a:solidFill>
                <a:latin typeface="PKF Global Sans"/>
                <a:cs typeface="PKF Global Sans"/>
              </a:rPr>
              <a:t>PKF</a:t>
            </a:r>
            <a:r>
              <a:rPr sz="1600" spc="-18">
                <a:solidFill>
                  <a:schemeClr val="bg1"/>
                </a:solidFill>
                <a:latin typeface="PKF Global Sans"/>
                <a:cs typeface="PKF Global Sans"/>
              </a:rPr>
              <a:t> </a:t>
            </a:r>
            <a:r>
              <a:rPr sz="1600">
                <a:solidFill>
                  <a:schemeClr val="bg1"/>
                </a:solidFill>
                <a:latin typeface="PKF Global Sans"/>
                <a:cs typeface="PKF Global Sans"/>
              </a:rPr>
              <a:t>International</a:t>
            </a:r>
            <a:r>
              <a:rPr sz="1600" spc="-12">
                <a:solidFill>
                  <a:schemeClr val="bg1"/>
                </a:solidFill>
                <a:latin typeface="PKF Global Sans"/>
                <a:cs typeface="PKF Global Sans"/>
              </a:rPr>
              <a:t> </a:t>
            </a:r>
            <a:r>
              <a:rPr sz="1600">
                <a:solidFill>
                  <a:schemeClr val="bg1"/>
                </a:solidFill>
                <a:latin typeface="PKF Global Sans"/>
                <a:cs typeface="PKF Global Sans"/>
              </a:rPr>
              <a:t>Limited</a:t>
            </a:r>
            <a:r>
              <a:rPr sz="1600" spc="-12">
                <a:solidFill>
                  <a:schemeClr val="bg1"/>
                </a:solidFill>
                <a:latin typeface="PKF Global Sans"/>
                <a:cs typeface="PKF Global Sans"/>
              </a:rPr>
              <a:t> </a:t>
            </a:r>
            <a:r>
              <a:rPr sz="1600">
                <a:solidFill>
                  <a:schemeClr val="bg1"/>
                </a:solidFill>
                <a:latin typeface="PKF Global Sans"/>
                <a:cs typeface="PKF Global Sans"/>
              </a:rPr>
              <a:t>coordinates</a:t>
            </a:r>
            <a:r>
              <a:rPr sz="1600" spc="-12">
                <a:solidFill>
                  <a:schemeClr val="bg1"/>
                </a:solidFill>
                <a:latin typeface="PKF Global Sans"/>
                <a:cs typeface="PKF Global Sans"/>
              </a:rPr>
              <a:t> </a:t>
            </a:r>
            <a:r>
              <a:rPr sz="1600">
                <a:solidFill>
                  <a:schemeClr val="bg1"/>
                </a:solidFill>
                <a:latin typeface="PKF Global Sans"/>
                <a:cs typeface="PKF Global Sans"/>
              </a:rPr>
              <a:t>activities</a:t>
            </a:r>
            <a:r>
              <a:rPr sz="1600" spc="-18">
                <a:solidFill>
                  <a:schemeClr val="bg1"/>
                </a:solidFill>
                <a:latin typeface="PKF Global Sans"/>
                <a:cs typeface="PKF Global Sans"/>
              </a:rPr>
              <a:t> </a:t>
            </a:r>
            <a:r>
              <a:rPr sz="1600">
                <a:solidFill>
                  <a:schemeClr val="bg1"/>
                </a:solidFill>
                <a:latin typeface="PKF Global Sans"/>
                <a:cs typeface="PKF Global Sans"/>
              </a:rPr>
              <a:t>of</a:t>
            </a:r>
            <a:r>
              <a:rPr sz="1600" spc="-12">
                <a:solidFill>
                  <a:schemeClr val="bg1"/>
                </a:solidFill>
                <a:latin typeface="PKF Global Sans"/>
                <a:cs typeface="PKF Global Sans"/>
              </a:rPr>
              <a:t> </a:t>
            </a:r>
            <a:r>
              <a:rPr sz="1600">
                <a:solidFill>
                  <a:schemeClr val="bg1"/>
                </a:solidFill>
                <a:latin typeface="PKF Global Sans"/>
                <a:cs typeface="PKF Global Sans"/>
              </a:rPr>
              <a:t>PKF</a:t>
            </a:r>
            <a:r>
              <a:rPr sz="1600" spc="-12">
                <a:solidFill>
                  <a:schemeClr val="bg1"/>
                </a:solidFill>
                <a:latin typeface="PKF Global Sans"/>
                <a:cs typeface="PKF Global Sans"/>
              </a:rPr>
              <a:t> </a:t>
            </a:r>
            <a:r>
              <a:rPr sz="1600">
                <a:solidFill>
                  <a:schemeClr val="bg1"/>
                </a:solidFill>
                <a:latin typeface="PKF Global Sans"/>
                <a:cs typeface="PKF Global Sans"/>
              </a:rPr>
              <a:t>Global</a:t>
            </a:r>
            <a:r>
              <a:rPr sz="1600" spc="-12">
                <a:solidFill>
                  <a:schemeClr val="bg1"/>
                </a:solidFill>
                <a:latin typeface="PKF Global Sans"/>
                <a:cs typeface="PKF Global Sans"/>
              </a:rPr>
              <a:t> </a:t>
            </a:r>
            <a:r>
              <a:rPr sz="1600">
                <a:solidFill>
                  <a:schemeClr val="bg1"/>
                </a:solidFill>
                <a:latin typeface="PKF Global Sans"/>
                <a:cs typeface="PKF Global Sans"/>
              </a:rPr>
              <a:t>but</a:t>
            </a:r>
            <a:r>
              <a:rPr sz="1600" spc="-12">
                <a:solidFill>
                  <a:schemeClr val="bg1"/>
                </a:solidFill>
                <a:latin typeface="PKF Global Sans"/>
                <a:cs typeface="PKF Global Sans"/>
              </a:rPr>
              <a:t> </a:t>
            </a:r>
            <a:r>
              <a:rPr sz="1600">
                <a:solidFill>
                  <a:schemeClr val="bg1"/>
                </a:solidFill>
                <a:latin typeface="PKF Global Sans"/>
                <a:cs typeface="PKF Global Sans"/>
              </a:rPr>
              <a:t>provides</a:t>
            </a:r>
            <a:r>
              <a:rPr sz="1600" spc="-18">
                <a:solidFill>
                  <a:schemeClr val="bg1"/>
                </a:solidFill>
                <a:latin typeface="PKF Global Sans"/>
                <a:cs typeface="PKF Global Sans"/>
              </a:rPr>
              <a:t> </a:t>
            </a:r>
            <a:r>
              <a:rPr sz="1600">
                <a:solidFill>
                  <a:schemeClr val="bg1"/>
                </a:solidFill>
                <a:latin typeface="PKF Global Sans"/>
                <a:cs typeface="PKF Global Sans"/>
              </a:rPr>
              <a:t>no</a:t>
            </a:r>
            <a:r>
              <a:rPr sz="1600" spc="-12">
                <a:solidFill>
                  <a:schemeClr val="bg1"/>
                </a:solidFill>
                <a:latin typeface="PKF Global Sans"/>
                <a:cs typeface="PKF Global Sans"/>
              </a:rPr>
              <a:t> </a:t>
            </a:r>
            <a:r>
              <a:rPr sz="1600">
                <a:solidFill>
                  <a:schemeClr val="bg1"/>
                </a:solidFill>
                <a:latin typeface="PKF Global Sans"/>
                <a:cs typeface="PKF Global Sans"/>
              </a:rPr>
              <a:t>services</a:t>
            </a:r>
            <a:r>
              <a:rPr sz="1600" spc="-12">
                <a:solidFill>
                  <a:schemeClr val="bg1"/>
                </a:solidFill>
                <a:latin typeface="PKF Global Sans"/>
                <a:cs typeface="PKF Global Sans"/>
              </a:rPr>
              <a:t> </a:t>
            </a:r>
            <a:r>
              <a:rPr sz="1600">
                <a:solidFill>
                  <a:schemeClr val="bg1"/>
                </a:solidFill>
                <a:latin typeface="PKF Global Sans"/>
                <a:cs typeface="PKF Global Sans"/>
              </a:rPr>
              <a:t>to</a:t>
            </a:r>
            <a:r>
              <a:rPr sz="1600" spc="-12">
                <a:solidFill>
                  <a:schemeClr val="bg1"/>
                </a:solidFill>
                <a:latin typeface="PKF Global Sans"/>
                <a:cs typeface="PKF Global Sans"/>
              </a:rPr>
              <a:t> </a:t>
            </a:r>
            <a:r>
              <a:rPr sz="1600">
                <a:solidFill>
                  <a:schemeClr val="bg1"/>
                </a:solidFill>
                <a:latin typeface="PKF Global Sans"/>
                <a:cs typeface="PKF Global Sans"/>
              </a:rPr>
              <a:t>clients,</a:t>
            </a:r>
            <a:r>
              <a:rPr sz="1600" spc="-18">
                <a:solidFill>
                  <a:schemeClr val="bg1"/>
                </a:solidFill>
                <a:latin typeface="PKF Global Sans"/>
                <a:cs typeface="PKF Global Sans"/>
              </a:rPr>
              <a:t> </a:t>
            </a:r>
            <a:r>
              <a:rPr sz="1600">
                <a:solidFill>
                  <a:schemeClr val="bg1"/>
                </a:solidFill>
                <a:latin typeface="PKF Global Sans"/>
                <a:cs typeface="PKF Global Sans"/>
              </a:rPr>
              <a:t>and</a:t>
            </a:r>
            <a:r>
              <a:rPr sz="1600" spc="-12">
                <a:solidFill>
                  <a:schemeClr val="bg1"/>
                </a:solidFill>
                <a:latin typeface="PKF Global Sans"/>
                <a:cs typeface="PKF Global Sans"/>
              </a:rPr>
              <a:t> </a:t>
            </a:r>
            <a:r>
              <a:rPr sz="1600">
                <a:solidFill>
                  <a:schemeClr val="bg1"/>
                </a:solidFill>
                <a:latin typeface="PKF Global Sans"/>
                <a:cs typeface="PKF Global Sans"/>
              </a:rPr>
              <a:t>does</a:t>
            </a:r>
            <a:r>
              <a:rPr sz="1600" spc="-12">
                <a:solidFill>
                  <a:schemeClr val="bg1"/>
                </a:solidFill>
                <a:latin typeface="PKF Global Sans"/>
                <a:cs typeface="PKF Global Sans"/>
              </a:rPr>
              <a:t> </a:t>
            </a:r>
            <a:r>
              <a:rPr sz="1600">
                <a:solidFill>
                  <a:schemeClr val="bg1"/>
                </a:solidFill>
                <a:latin typeface="PKF Global Sans"/>
                <a:cs typeface="PKF Global Sans"/>
              </a:rPr>
              <a:t>not</a:t>
            </a:r>
            <a:r>
              <a:rPr sz="1600" spc="-12">
                <a:solidFill>
                  <a:schemeClr val="bg1"/>
                </a:solidFill>
                <a:latin typeface="PKF Global Sans"/>
                <a:cs typeface="PKF Global Sans"/>
              </a:rPr>
              <a:t> </a:t>
            </a:r>
            <a:r>
              <a:rPr sz="1600">
                <a:solidFill>
                  <a:schemeClr val="bg1"/>
                </a:solidFill>
                <a:latin typeface="PKF Global Sans"/>
                <a:cs typeface="PKF Global Sans"/>
              </a:rPr>
              <a:t>accept</a:t>
            </a:r>
            <a:r>
              <a:rPr sz="1600" spc="-12">
                <a:solidFill>
                  <a:schemeClr val="bg1"/>
                </a:solidFill>
                <a:latin typeface="PKF Global Sans"/>
                <a:cs typeface="PKF Global Sans"/>
              </a:rPr>
              <a:t> </a:t>
            </a:r>
            <a:r>
              <a:rPr sz="1600">
                <a:solidFill>
                  <a:schemeClr val="bg1"/>
                </a:solidFill>
                <a:latin typeface="PKF Global Sans"/>
                <a:cs typeface="PKF Global Sans"/>
              </a:rPr>
              <a:t>any</a:t>
            </a:r>
            <a:r>
              <a:rPr sz="1600" spc="-18">
                <a:solidFill>
                  <a:schemeClr val="bg1"/>
                </a:solidFill>
                <a:latin typeface="PKF Global Sans"/>
                <a:cs typeface="PKF Global Sans"/>
              </a:rPr>
              <a:t> </a:t>
            </a:r>
            <a:r>
              <a:rPr sz="1600">
                <a:solidFill>
                  <a:schemeClr val="bg1"/>
                </a:solidFill>
                <a:latin typeface="PKF Global Sans"/>
                <a:cs typeface="PKF Global Sans"/>
              </a:rPr>
              <a:t>responsibility</a:t>
            </a:r>
            <a:r>
              <a:rPr sz="1600" spc="-12">
                <a:solidFill>
                  <a:schemeClr val="bg1"/>
                </a:solidFill>
                <a:latin typeface="PKF Global Sans"/>
                <a:cs typeface="PKF Global Sans"/>
              </a:rPr>
              <a:t> </a:t>
            </a:r>
            <a:r>
              <a:rPr sz="1600">
                <a:solidFill>
                  <a:schemeClr val="bg1"/>
                </a:solidFill>
                <a:latin typeface="PKF Global Sans"/>
                <a:cs typeface="PKF Global Sans"/>
              </a:rPr>
              <a:t>or</a:t>
            </a:r>
            <a:r>
              <a:rPr sz="1600" spc="-12">
                <a:solidFill>
                  <a:schemeClr val="bg1"/>
                </a:solidFill>
                <a:latin typeface="PKF Global Sans"/>
                <a:cs typeface="PKF Global Sans"/>
              </a:rPr>
              <a:t> liability </a:t>
            </a:r>
            <a:r>
              <a:rPr sz="1600">
                <a:solidFill>
                  <a:schemeClr val="bg1"/>
                </a:solidFill>
                <a:latin typeface="PKF Global Sans"/>
                <a:cs typeface="PKF Global Sans"/>
              </a:rPr>
              <a:t>for</a:t>
            </a:r>
            <a:r>
              <a:rPr sz="1600" spc="-6">
                <a:solidFill>
                  <a:schemeClr val="bg1"/>
                </a:solidFill>
                <a:latin typeface="PKF Global Sans"/>
                <a:cs typeface="PKF Global Sans"/>
              </a:rPr>
              <a:t> </a:t>
            </a:r>
            <a:r>
              <a:rPr sz="1600">
                <a:solidFill>
                  <a:schemeClr val="bg1"/>
                </a:solidFill>
                <a:latin typeface="PKF Global Sans"/>
                <a:cs typeface="PKF Global Sans"/>
              </a:rPr>
              <a:t>the</a:t>
            </a:r>
            <a:r>
              <a:rPr sz="1600" spc="-6">
                <a:solidFill>
                  <a:schemeClr val="bg1"/>
                </a:solidFill>
                <a:latin typeface="PKF Global Sans"/>
                <a:cs typeface="PKF Global Sans"/>
              </a:rPr>
              <a:t> </a:t>
            </a:r>
            <a:r>
              <a:rPr sz="1600">
                <a:solidFill>
                  <a:schemeClr val="bg1"/>
                </a:solidFill>
                <a:latin typeface="PKF Global Sans"/>
                <a:cs typeface="PKF Global Sans"/>
              </a:rPr>
              <a:t>actions</a:t>
            </a:r>
            <a:r>
              <a:rPr sz="1600" spc="-6">
                <a:solidFill>
                  <a:schemeClr val="bg1"/>
                </a:solidFill>
                <a:latin typeface="PKF Global Sans"/>
                <a:cs typeface="PKF Global Sans"/>
              </a:rPr>
              <a:t> </a:t>
            </a:r>
            <a:r>
              <a:rPr sz="1600">
                <a:solidFill>
                  <a:schemeClr val="bg1"/>
                </a:solidFill>
                <a:latin typeface="PKF Global Sans"/>
                <a:cs typeface="PKF Global Sans"/>
              </a:rPr>
              <a:t>or</a:t>
            </a:r>
            <a:r>
              <a:rPr sz="1600" spc="-6">
                <a:solidFill>
                  <a:schemeClr val="bg1"/>
                </a:solidFill>
                <a:latin typeface="PKF Global Sans"/>
                <a:cs typeface="PKF Global Sans"/>
              </a:rPr>
              <a:t> </a:t>
            </a:r>
            <a:r>
              <a:rPr sz="1600">
                <a:solidFill>
                  <a:schemeClr val="bg1"/>
                </a:solidFill>
                <a:latin typeface="PKF Global Sans"/>
                <a:cs typeface="PKF Global Sans"/>
              </a:rPr>
              <a:t>inactions</a:t>
            </a:r>
            <a:r>
              <a:rPr sz="1600" spc="-6">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any</a:t>
            </a:r>
            <a:r>
              <a:rPr sz="1600" spc="-6">
                <a:solidFill>
                  <a:schemeClr val="bg1"/>
                </a:solidFill>
                <a:latin typeface="PKF Global Sans"/>
                <a:cs typeface="PKF Global Sans"/>
              </a:rPr>
              <a:t> </a:t>
            </a:r>
            <a:r>
              <a:rPr sz="1600">
                <a:solidFill>
                  <a:schemeClr val="bg1"/>
                </a:solidFill>
                <a:latin typeface="PKF Global Sans"/>
                <a:cs typeface="PKF Global Sans"/>
              </a:rPr>
              <a:t>individual</a:t>
            </a:r>
            <a:r>
              <a:rPr sz="1600" spc="-6">
                <a:solidFill>
                  <a:schemeClr val="bg1"/>
                </a:solidFill>
                <a:latin typeface="PKF Global Sans"/>
                <a:cs typeface="PKF Global Sans"/>
              </a:rPr>
              <a:t> </a:t>
            </a:r>
            <a:r>
              <a:rPr sz="1600">
                <a:solidFill>
                  <a:schemeClr val="bg1"/>
                </a:solidFill>
                <a:latin typeface="PKF Global Sans"/>
                <a:cs typeface="PKF Global Sans"/>
              </a:rPr>
              <a:t>member</a:t>
            </a:r>
            <a:r>
              <a:rPr sz="1600" spc="-6">
                <a:solidFill>
                  <a:schemeClr val="bg1"/>
                </a:solidFill>
                <a:latin typeface="PKF Global Sans"/>
                <a:cs typeface="PKF Global Sans"/>
              </a:rPr>
              <a:t> </a:t>
            </a:r>
            <a:r>
              <a:rPr sz="1600">
                <a:solidFill>
                  <a:schemeClr val="bg1"/>
                </a:solidFill>
                <a:latin typeface="PKF Global Sans"/>
                <a:cs typeface="PKF Global Sans"/>
              </a:rPr>
              <a:t>or</a:t>
            </a:r>
            <a:r>
              <a:rPr sz="1600" spc="-6">
                <a:solidFill>
                  <a:schemeClr val="bg1"/>
                </a:solidFill>
                <a:latin typeface="PKF Global Sans"/>
                <a:cs typeface="PKF Global Sans"/>
              </a:rPr>
              <a:t> </a:t>
            </a:r>
            <a:r>
              <a:rPr sz="1600">
                <a:solidFill>
                  <a:schemeClr val="bg1"/>
                </a:solidFill>
                <a:latin typeface="PKF Global Sans"/>
                <a:cs typeface="PKF Global Sans"/>
              </a:rPr>
              <a:t>correspondent</a:t>
            </a:r>
            <a:r>
              <a:rPr sz="1600" spc="-6">
                <a:solidFill>
                  <a:schemeClr val="bg1"/>
                </a:solidFill>
                <a:latin typeface="PKF Global Sans"/>
                <a:cs typeface="PKF Global Sans"/>
              </a:rPr>
              <a:t> </a:t>
            </a:r>
            <a:r>
              <a:rPr sz="1600" spc="-42">
                <a:solidFill>
                  <a:schemeClr val="bg1"/>
                </a:solidFill>
                <a:latin typeface="PKF Global Sans"/>
                <a:cs typeface="PKF Global Sans"/>
              </a:rPr>
              <a:t>firm(s).</a:t>
            </a:r>
            <a:r>
              <a:rPr sz="1600" spc="-6">
                <a:solidFill>
                  <a:schemeClr val="bg1"/>
                </a:solidFill>
                <a:latin typeface="PKF Global Sans"/>
                <a:cs typeface="PKF Global Sans"/>
              </a:rPr>
              <a:t> </a:t>
            </a:r>
            <a:r>
              <a:rPr sz="1600">
                <a:solidFill>
                  <a:schemeClr val="bg1"/>
                </a:solidFill>
                <a:latin typeface="PKF Global Sans"/>
                <a:cs typeface="PKF Global Sans"/>
              </a:rPr>
              <a:t>Correspondent</a:t>
            </a:r>
            <a:r>
              <a:rPr sz="1600" spc="-6">
                <a:solidFill>
                  <a:schemeClr val="bg1"/>
                </a:solidFill>
                <a:latin typeface="PKF Global Sans"/>
                <a:cs typeface="PKF Global Sans"/>
              </a:rPr>
              <a:t> </a:t>
            </a:r>
            <a:r>
              <a:rPr sz="1600">
                <a:solidFill>
                  <a:schemeClr val="bg1"/>
                </a:solidFill>
                <a:latin typeface="PKF Global Sans"/>
                <a:cs typeface="PKF Global Sans"/>
              </a:rPr>
              <a:t>firms</a:t>
            </a:r>
            <a:r>
              <a:rPr sz="1600" spc="-6">
                <a:solidFill>
                  <a:schemeClr val="bg1"/>
                </a:solidFill>
                <a:latin typeface="PKF Global Sans"/>
                <a:cs typeface="PKF Global Sans"/>
              </a:rPr>
              <a:t> </a:t>
            </a:r>
            <a:r>
              <a:rPr sz="1600">
                <a:solidFill>
                  <a:schemeClr val="bg1"/>
                </a:solidFill>
                <a:latin typeface="PKF Global Sans"/>
                <a:cs typeface="PKF Global Sans"/>
              </a:rPr>
              <a:t>are</a:t>
            </a:r>
            <a:r>
              <a:rPr sz="1600" spc="-6">
                <a:solidFill>
                  <a:schemeClr val="bg1"/>
                </a:solidFill>
                <a:latin typeface="PKF Global Sans"/>
                <a:cs typeface="PKF Global Sans"/>
              </a:rPr>
              <a:t> </a:t>
            </a:r>
            <a:r>
              <a:rPr sz="1600">
                <a:solidFill>
                  <a:schemeClr val="bg1"/>
                </a:solidFill>
                <a:latin typeface="PKF Global Sans"/>
                <a:cs typeface="PKF Global Sans"/>
              </a:rPr>
              <a:t>not</a:t>
            </a:r>
            <a:r>
              <a:rPr sz="1600" spc="-6">
                <a:solidFill>
                  <a:schemeClr val="bg1"/>
                </a:solidFill>
                <a:latin typeface="PKF Global Sans"/>
                <a:cs typeface="PKF Global Sans"/>
              </a:rPr>
              <a:t> </a:t>
            </a:r>
            <a:r>
              <a:rPr sz="1600">
                <a:solidFill>
                  <a:schemeClr val="bg1"/>
                </a:solidFill>
                <a:latin typeface="PKF Global Sans"/>
                <a:cs typeface="PKF Global Sans"/>
              </a:rPr>
              <a:t>members</a:t>
            </a:r>
            <a:r>
              <a:rPr sz="1600" spc="-6">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PKF </a:t>
            </a:r>
            <a:r>
              <a:rPr sz="1600" spc="-12">
                <a:solidFill>
                  <a:schemeClr val="bg1"/>
                </a:solidFill>
                <a:latin typeface="PKF Global Sans"/>
                <a:cs typeface="PKF Global Sans"/>
              </a:rPr>
              <a:t>Global.</a:t>
            </a:r>
            <a:endParaRPr sz="1600">
              <a:solidFill>
                <a:schemeClr val="bg1"/>
              </a:solidFill>
              <a:latin typeface="PKF Global Sans"/>
              <a:cs typeface="PKF Global Sans"/>
            </a:endParaRPr>
          </a:p>
        </p:txBody>
      </p:sp>
      <p:sp>
        <p:nvSpPr>
          <p:cNvPr id="13" name="object 11">
            <a:extLst>
              <a:ext uri="{FF2B5EF4-FFF2-40B4-BE49-F238E27FC236}">
                <a16:creationId xmlns:a16="http://schemas.microsoft.com/office/drawing/2014/main" id="{06FB639A-050E-59E9-2FE8-366AC067B409}"/>
              </a:ext>
            </a:extLst>
          </p:cNvPr>
          <p:cNvSpPr txBox="1"/>
          <p:nvPr userDrawn="1"/>
        </p:nvSpPr>
        <p:spPr>
          <a:xfrm>
            <a:off x="21045489" y="12653441"/>
            <a:ext cx="2804395" cy="270715"/>
          </a:xfrm>
          <a:prstGeom prst="rect">
            <a:avLst/>
          </a:prstGeom>
        </p:spPr>
        <p:txBody>
          <a:bodyPr vert="horz" wrap="square" lIns="0" tIns="0" rIns="0" bIns="0" rtlCol="0">
            <a:noAutofit/>
          </a:bodyPr>
          <a:lstStyle/>
          <a:p>
            <a:pPr marL="15403">
              <a:spcBef>
                <a:spcPts val="164"/>
              </a:spcBef>
            </a:pPr>
            <a:r>
              <a:rPr sz="1800">
                <a:solidFill>
                  <a:schemeClr val="bg1"/>
                </a:solidFill>
                <a:latin typeface="PKF Global Sans"/>
                <a:cs typeface="PKF Global Sans"/>
              </a:rPr>
              <a:t>©</a:t>
            </a:r>
            <a:r>
              <a:rPr sz="1800" spc="-24">
                <a:solidFill>
                  <a:schemeClr val="bg1"/>
                </a:solidFill>
                <a:latin typeface="PKF Global Sans"/>
                <a:cs typeface="PKF Global Sans"/>
              </a:rPr>
              <a:t> </a:t>
            </a:r>
            <a:r>
              <a:rPr sz="1800">
                <a:solidFill>
                  <a:schemeClr val="bg1"/>
                </a:solidFill>
                <a:latin typeface="PKF Global Sans"/>
                <a:cs typeface="PKF Global Sans"/>
              </a:rPr>
              <a:t>PKF</a:t>
            </a:r>
            <a:r>
              <a:rPr sz="1800" spc="-18">
                <a:solidFill>
                  <a:schemeClr val="bg1"/>
                </a:solidFill>
                <a:latin typeface="PKF Global Sans"/>
                <a:cs typeface="PKF Global Sans"/>
              </a:rPr>
              <a:t> </a:t>
            </a:r>
            <a:r>
              <a:rPr sz="1800">
                <a:solidFill>
                  <a:schemeClr val="bg1"/>
                </a:solidFill>
                <a:latin typeface="PKF Global Sans"/>
                <a:cs typeface="PKF Global Sans"/>
              </a:rPr>
              <a:t>International</a:t>
            </a:r>
            <a:r>
              <a:rPr sz="1800" spc="-24">
                <a:solidFill>
                  <a:schemeClr val="bg1"/>
                </a:solidFill>
                <a:latin typeface="PKF Global Sans"/>
                <a:cs typeface="PKF Global Sans"/>
              </a:rPr>
              <a:t> 2023</a:t>
            </a:r>
            <a:endParaRPr sz="1800">
              <a:solidFill>
                <a:schemeClr val="bg1"/>
              </a:solidFill>
              <a:latin typeface="PKF Global Sans"/>
              <a:cs typeface="PKF Global Sans"/>
            </a:endParaRPr>
          </a:p>
        </p:txBody>
      </p:sp>
    </p:spTree>
    <p:extLst>
      <p:ext uri="{BB962C8B-B14F-4D97-AF65-F5344CB8AC3E}">
        <p14:creationId xmlns:p14="http://schemas.microsoft.com/office/powerpoint/2010/main" val="391421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ver IMG">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a16="http://schemas.microsoft.com/office/drawing/2014/main" id="{454439B8-B091-CF78-8719-5792CA82C9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116" y="11904150"/>
            <a:ext cx="2727465" cy="936673"/>
          </a:xfrm>
          <a:prstGeom prst="rect">
            <a:avLst/>
          </a:prstGeom>
        </p:spPr>
      </p:pic>
      <p:pic>
        <p:nvPicPr>
          <p:cNvPr id="7" name="Picture 6" descr="A bridge over water with a city in the background&#10;&#10;Description automatically generated">
            <a:extLst>
              <a:ext uri="{FF2B5EF4-FFF2-40B4-BE49-F238E27FC236}">
                <a16:creationId xmlns:a16="http://schemas.microsoft.com/office/drawing/2014/main" id="{EEA71A19-05A5-C15C-F329-5B0F98463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ctrTitle" hasCustomPrompt="1"/>
          </p:nvPr>
        </p:nvSpPr>
        <p:spPr>
          <a:xfrm>
            <a:off x="627971" y="3918855"/>
            <a:ext cx="11564029" cy="3439887"/>
          </a:xfrm>
        </p:spPr>
        <p:txBody>
          <a:bodyPr anchor="b"/>
          <a:lstStyle>
            <a:lvl1pPr algn="l">
              <a:lnSpc>
                <a:spcPts val="9600"/>
              </a:lnSpc>
              <a:defRPr sz="9200">
                <a:solidFill>
                  <a:schemeClr val="bg1"/>
                </a:solidFill>
              </a:defRPr>
            </a:lvl1pPr>
          </a:lstStyle>
          <a:p>
            <a:r>
              <a:rPr lang="en-US"/>
              <a:t>Title</a:t>
            </a:r>
          </a:p>
        </p:txBody>
      </p:sp>
      <p:sp>
        <p:nvSpPr>
          <p:cNvPr id="3" name="Subtitle 2"/>
          <p:cNvSpPr>
            <a:spLocks noGrp="1"/>
          </p:cNvSpPr>
          <p:nvPr>
            <p:ph type="subTitle" idx="1" hasCustomPrompt="1"/>
          </p:nvPr>
        </p:nvSpPr>
        <p:spPr>
          <a:xfrm>
            <a:off x="627971" y="7484201"/>
            <a:ext cx="5170849" cy="615859"/>
          </a:xfrm>
        </p:spPr>
        <p:txBody>
          <a:bodyPr/>
          <a:lstStyle>
            <a:lvl1pPr marL="0" indent="0" algn="l">
              <a:spcBef>
                <a:spcPts val="0"/>
              </a:spcBef>
              <a:buNone/>
              <a:defRPr sz="3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Date</a:t>
            </a:r>
          </a:p>
        </p:txBody>
      </p:sp>
      <p:sp>
        <p:nvSpPr>
          <p:cNvPr id="12" name="object 5">
            <a:extLst>
              <a:ext uri="{FF2B5EF4-FFF2-40B4-BE49-F238E27FC236}">
                <a16:creationId xmlns:a16="http://schemas.microsoft.com/office/drawing/2014/main" id="{9862613D-C636-A440-A897-9322D843B72B}"/>
              </a:ext>
            </a:extLst>
          </p:cNvPr>
          <p:cNvSpPr txBox="1"/>
          <p:nvPr userDrawn="1"/>
        </p:nvSpPr>
        <p:spPr>
          <a:xfrm>
            <a:off x="21040726" y="12651170"/>
            <a:ext cx="2790108" cy="269494"/>
          </a:xfrm>
          <a:prstGeom prst="rect">
            <a:avLst/>
          </a:prstGeom>
        </p:spPr>
        <p:txBody>
          <a:bodyPr vert="horz" wrap="square" lIns="0" tIns="0" rIns="0" bIns="0" rtlCol="0">
            <a:noAutofit/>
          </a:bodyPr>
          <a:lstStyle/>
          <a:p>
            <a:pPr marL="15403">
              <a:spcBef>
                <a:spcPts val="164"/>
              </a:spcBef>
            </a:pPr>
            <a:r>
              <a:rPr sz="1800">
                <a:solidFill>
                  <a:schemeClr val="bg1"/>
                </a:solidFill>
                <a:latin typeface="PKF Global Sans"/>
                <a:cs typeface="PKF Global Sans"/>
              </a:rPr>
              <a:t>©</a:t>
            </a:r>
            <a:r>
              <a:rPr sz="1800" spc="-24">
                <a:solidFill>
                  <a:schemeClr val="bg1"/>
                </a:solidFill>
                <a:latin typeface="PKF Global Sans"/>
                <a:cs typeface="PKF Global Sans"/>
              </a:rPr>
              <a:t> </a:t>
            </a:r>
            <a:r>
              <a:rPr sz="1800">
                <a:solidFill>
                  <a:schemeClr val="bg1"/>
                </a:solidFill>
                <a:latin typeface="PKF Global Sans"/>
                <a:cs typeface="PKF Global Sans"/>
              </a:rPr>
              <a:t>PKF</a:t>
            </a:r>
            <a:r>
              <a:rPr sz="1800" spc="-18">
                <a:solidFill>
                  <a:schemeClr val="bg1"/>
                </a:solidFill>
                <a:latin typeface="PKF Global Sans"/>
                <a:cs typeface="PKF Global Sans"/>
              </a:rPr>
              <a:t> </a:t>
            </a:r>
            <a:r>
              <a:rPr sz="1800">
                <a:solidFill>
                  <a:schemeClr val="bg1"/>
                </a:solidFill>
                <a:latin typeface="PKF Global Sans"/>
                <a:cs typeface="PKF Global Sans"/>
              </a:rPr>
              <a:t>International</a:t>
            </a:r>
            <a:r>
              <a:rPr sz="1800" spc="-24">
                <a:solidFill>
                  <a:schemeClr val="bg1"/>
                </a:solidFill>
                <a:latin typeface="PKF Global Sans"/>
                <a:cs typeface="PKF Global Sans"/>
              </a:rPr>
              <a:t> 2023</a:t>
            </a:r>
            <a:endParaRPr sz="1800">
              <a:solidFill>
                <a:schemeClr val="bg1"/>
              </a:solidFill>
              <a:latin typeface="PKF Global Sans"/>
              <a:cs typeface="PKF Global Sans"/>
            </a:endParaRPr>
          </a:p>
        </p:txBody>
      </p:sp>
    </p:spTree>
    <p:extLst>
      <p:ext uri="{BB962C8B-B14F-4D97-AF65-F5344CB8AC3E}">
        <p14:creationId xmlns:p14="http://schemas.microsoft.com/office/powerpoint/2010/main" val="109566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4B3B04D9-E05B-D805-1CE0-3E8C9234E5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ctrTitle" hasCustomPrompt="1"/>
          </p:nvPr>
        </p:nvSpPr>
        <p:spPr>
          <a:xfrm>
            <a:off x="627971" y="3918855"/>
            <a:ext cx="11564029" cy="3439887"/>
          </a:xfrm>
        </p:spPr>
        <p:txBody>
          <a:bodyPr anchor="b"/>
          <a:lstStyle>
            <a:lvl1pPr algn="l">
              <a:lnSpc>
                <a:spcPts val="9600"/>
              </a:lnSpc>
              <a:defRPr sz="9200">
                <a:solidFill>
                  <a:srgbClr val="0F3780"/>
                </a:solidFill>
              </a:defRPr>
            </a:lvl1pPr>
          </a:lstStyle>
          <a:p>
            <a:r>
              <a:rPr lang="en-US"/>
              <a:t>Title</a:t>
            </a:r>
          </a:p>
        </p:txBody>
      </p:sp>
      <p:sp>
        <p:nvSpPr>
          <p:cNvPr id="3" name="Subtitle 2"/>
          <p:cNvSpPr>
            <a:spLocks noGrp="1"/>
          </p:cNvSpPr>
          <p:nvPr>
            <p:ph type="subTitle" idx="1" hasCustomPrompt="1"/>
          </p:nvPr>
        </p:nvSpPr>
        <p:spPr>
          <a:xfrm>
            <a:off x="627971" y="7484201"/>
            <a:ext cx="5170849" cy="615859"/>
          </a:xfrm>
        </p:spPr>
        <p:txBody>
          <a:bodyPr/>
          <a:lstStyle>
            <a:lvl1pPr marL="0" indent="0" algn="l">
              <a:spcBef>
                <a:spcPts val="0"/>
              </a:spcBef>
              <a:buNone/>
              <a:defRPr sz="3000">
                <a:solidFill>
                  <a:srgbClr val="0F3780"/>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Date</a:t>
            </a:r>
          </a:p>
        </p:txBody>
      </p:sp>
      <p:sp>
        <p:nvSpPr>
          <p:cNvPr id="12" name="object 5">
            <a:extLst>
              <a:ext uri="{FF2B5EF4-FFF2-40B4-BE49-F238E27FC236}">
                <a16:creationId xmlns:a16="http://schemas.microsoft.com/office/drawing/2014/main" id="{9862613D-C636-A440-A897-9322D843B72B}"/>
              </a:ext>
            </a:extLst>
          </p:cNvPr>
          <p:cNvSpPr txBox="1"/>
          <p:nvPr userDrawn="1"/>
        </p:nvSpPr>
        <p:spPr>
          <a:xfrm>
            <a:off x="21040726" y="12651170"/>
            <a:ext cx="2790108" cy="269494"/>
          </a:xfrm>
          <a:prstGeom prst="rect">
            <a:avLst/>
          </a:prstGeom>
        </p:spPr>
        <p:txBody>
          <a:bodyPr vert="horz" wrap="square" lIns="0" tIns="0" rIns="0" bIns="0" rtlCol="0">
            <a:noAutofit/>
          </a:bodyPr>
          <a:lstStyle/>
          <a:p>
            <a:pPr marL="15403">
              <a:spcBef>
                <a:spcPts val="164"/>
              </a:spcBef>
            </a:pPr>
            <a:r>
              <a:rPr sz="1800">
                <a:solidFill>
                  <a:schemeClr val="tx1"/>
                </a:solidFill>
                <a:latin typeface="PKF Global Sans"/>
                <a:cs typeface="PKF Global Sans"/>
              </a:rPr>
              <a:t>©</a:t>
            </a:r>
            <a:r>
              <a:rPr sz="1800" spc="-24">
                <a:solidFill>
                  <a:schemeClr val="tx1"/>
                </a:solidFill>
                <a:latin typeface="PKF Global Sans"/>
                <a:cs typeface="PKF Global Sans"/>
              </a:rPr>
              <a:t> </a:t>
            </a:r>
            <a:r>
              <a:rPr sz="1800">
                <a:solidFill>
                  <a:schemeClr val="tx1"/>
                </a:solidFill>
                <a:latin typeface="PKF Global Sans"/>
                <a:cs typeface="PKF Global Sans"/>
              </a:rPr>
              <a:t>PKF</a:t>
            </a:r>
            <a:r>
              <a:rPr sz="1800" spc="-18">
                <a:solidFill>
                  <a:schemeClr val="tx1"/>
                </a:solidFill>
                <a:latin typeface="PKF Global Sans"/>
                <a:cs typeface="PKF Global Sans"/>
              </a:rPr>
              <a:t> </a:t>
            </a:r>
            <a:r>
              <a:rPr sz="1800">
                <a:solidFill>
                  <a:schemeClr val="tx1"/>
                </a:solidFill>
                <a:latin typeface="PKF Global Sans"/>
                <a:cs typeface="PKF Global Sans"/>
              </a:rPr>
              <a:t>International</a:t>
            </a:r>
            <a:r>
              <a:rPr sz="1800" spc="-24">
                <a:solidFill>
                  <a:schemeClr val="tx1"/>
                </a:solidFill>
                <a:latin typeface="PKF Global Sans"/>
                <a:cs typeface="PKF Global Sans"/>
              </a:rPr>
              <a:t> 2023</a:t>
            </a:r>
            <a:endParaRPr sz="1800">
              <a:solidFill>
                <a:schemeClr val="tx1"/>
              </a:solidFill>
              <a:latin typeface="PKF Global Sans"/>
              <a:cs typeface="PKF Global Sans"/>
            </a:endParaRPr>
          </a:p>
        </p:txBody>
      </p:sp>
      <p:pic>
        <p:nvPicPr>
          <p:cNvPr id="10" name="Picture 9" descr="A picture containing text, clock, gauge, sign&#10;&#10;Description automatically generated">
            <a:extLst>
              <a:ext uri="{FF2B5EF4-FFF2-40B4-BE49-F238E27FC236}">
                <a16:creationId xmlns:a16="http://schemas.microsoft.com/office/drawing/2014/main" id="{CC73E5C9-FD16-6933-44C4-3A239FE87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16" y="11904150"/>
            <a:ext cx="2727465" cy="933498"/>
          </a:xfrm>
          <a:prstGeom prst="rect">
            <a:avLst/>
          </a:prstGeom>
        </p:spPr>
      </p:pic>
    </p:spTree>
    <p:extLst>
      <p:ext uri="{BB962C8B-B14F-4D97-AF65-F5344CB8AC3E}">
        <p14:creationId xmlns:p14="http://schemas.microsoft.com/office/powerpoint/2010/main" val="314535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4" name="Picture 3" descr="Sunburst chart&#10;&#10;Description automatically generated with low confidence">
            <a:extLst>
              <a:ext uri="{FF2B5EF4-FFF2-40B4-BE49-F238E27FC236}">
                <a16:creationId xmlns:a16="http://schemas.microsoft.com/office/drawing/2014/main" id="{30B89223-A0AB-8B20-E699-8E76497FA2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ctrTitle" hasCustomPrompt="1"/>
          </p:nvPr>
        </p:nvSpPr>
        <p:spPr>
          <a:xfrm>
            <a:off x="627971" y="3918855"/>
            <a:ext cx="11564029" cy="3439887"/>
          </a:xfrm>
        </p:spPr>
        <p:txBody>
          <a:bodyPr anchor="b"/>
          <a:lstStyle>
            <a:lvl1pPr algn="l">
              <a:lnSpc>
                <a:spcPts val="9600"/>
              </a:lnSpc>
              <a:defRPr sz="9200">
                <a:solidFill>
                  <a:schemeClr val="bg1"/>
                </a:solidFill>
              </a:defRPr>
            </a:lvl1pPr>
          </a:lstStyle>
          <a:p>
            <a:r>
              <a:rPr lang="en-US"/>
              <a:t>Title</a:t>
            </a:r>
          </a:p>
        </p:txBody>
      </p:sp>
      <p:sp>
        <p:nvSpPr>
          <p:cNvPr id="3" name="Subtitle 2"/>
          <p:cNvSpPr>
            <a:spLocks noGrp="1"/>
          </p:cNvSpPr>
          <p:nvPr>
            <p:ph type="subTitle" idx="1" hasCustomPrompt="1"/>
          </p:nvPr>
        </p:nvSpPr>
        <p:spPr>
          <a:xfrm>
            <a:off x="627971" y="7484201"/>
            <a:ext cx="5170849" cy="615859"/>
          </a:xfrm>
        </p:spPr>
        <p:txBody>
          <a:bodyPr/>
          <a:lstStyle>
            <a:lvl1pPr marL="0" indent="0" algn="l">
              <a:spcBef>
                <a:spcPts val="0"/>
              </a:spcBef>
              <a:buNone/>
              <a:defRPr sz="3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Date</a:t>
            </a:r>
          </a:p>
        </p:txBody>
      </p:sp>
      <p:pic>
        <p:nvPicPr>
          <p:cNvPr id="11" name="Picture 10" descr="A picture containing text, clipart&#10;&#10;Description automatically generated">
            <a:extLst>
              <a:ext uri="{FF2B5EF4-FFF2-40B4-BE49-F238E27FC236}">
                <a16:creationId xmlns:a16="http://schemas.microsoft.com/office/drawing/2014/main" id="{C9A3CB9A-E405-ABBF-2036-DAF1035AA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16" y="11904150"/>
            <a:ext cx="2727465" cy="936673"/>
          </a:xfrm>
          <a:prstGeom prst="rect">
            <a:avLst/>
          </a:prstGeom>
        </p:spPr>
      </p:pic>
      <p:sp>
        <p:nvSpPr>
          <p:cNvPr id="12" name="object 5">
            <a:extLst>
              <a:ext uri="{FF2B5EF4-FFF2-40B4-BE49-F238E27FC236}">
                <a16:creationId xmlns:a16="http://schemas.microsoft.com/office/drawing/2014/main" id="{9862613D-C636-A440-A897-9322D843B72B}"/>
              </a:ext>
            </a:extLst>
          </p:cNvPr>
          <p:cNvSpPr txBox="1"/>
          <p:nvPr userDrawn="1"/>
        </p:nvSpPr>
        <p:spPr>
          <a:xfrm>
            <a:off x="21040726" y="12651170"/>
            <a:ext cx="2790108" cy="269494"/>
          </a:xfrm>
          <a:prstGeom prst="rect">
            <a:avLst/>
          </a:prstGeom>
        </p:spPr>
        <p:txBody>
          <a:bodyPr vert="horz" wrap="square" lIns="0" tIns="0" rIns="0" bIns="0" rtlCol="0">
            <a:noAutofit/>
          </a:bodyPr>
          <a:lstStyle/>
          <a:p>
            <a:pPr marL="15403">
              <a:spcBef>
                <a:spcPts val="164"/>
              </a:spcBef>
            </a:pPr>
            <a:r>
              <a:rPr sz="1800">
                <a:solidFill>
                  <a:schemeClr val="bg1"/>
                </a:solidFill>
                <a:latin typeface="PKF Global Sans"/>
                <a:cs typeface="PKF Global Sans"/>
              </a:rPr>
              <a:t>©</a:t>
            </a:r>
            <a:r>
              <a:rPr sz="1800" spc="-24">
                <a:solidFill>
                  <a:schemeClr val="bg1"/>
                </a:solidFill>
                <a:latin typeface="PKF Global Sans"/>
                <a:cs typeface="PKF Global Sans"/>
              </a:rPr>
              <a:t> </a:t>
            </a:r>
            <a:r>
              <a:rPr sz="1800">
                <a:solidFill>
                  <a:schemeClr val="bg1"/>
                </a:solidFill>
                <a:latin typeface="PKF Global Sans"/>
                <a:cs typeface="PKF Global Sans"/>
              </a:rPr>
              <a:t>PKF</a:t>
            </a:r>
            <a:r>
              <a:rPr sz="1800" spc="-18">
                <a:solidFill>
                  <a:schemeClr val="bg1"/>
                </a:solidFill>
                <a:latin typeface="PKF Global Sans"/>
                <a:cs typeface="PKF Global Sans"/>
              </a:rPr>
              <a:t> </a:t>
            </a:r>
            <a:r>
              <a:rPr sz="1800">
                <a:solidFill>
                  <a:schemeClr val="bg1"/>
                </a:solidFill>
                <a:latin typeface="PKF Global Sans"/>
                <a:cs typeface="PKF Global Sans"/>
              </a:rPr>
              <a:t>International</a:t>
            </a:r>
            <a:r>
              <a:rPr sz="1800" spc="-24">
                <a:solidFill>
                  <a:schemeClr val="bg1"/>
                </a:solidFill>
                <a:latin typeface="PKF Global Sans"/>
                <a:cs typeface="PKF Global Sans"/>
              </a:rPr>
              <a:t> 2023</a:t>
            </a:r>
            <a:endParaRPr sz="1800">
              <a:solidFill>
                <a:schemeClr val="bg1"/>
              </a:solidFill>
              <a:latin typeface="PKF Global Sans"/>
              <a:cs typeface="PKF Global Sans"/>
            </a:endParaRPr>
          </a:p>
        </p:txBody>
      </p:sp>
    </p:spTree>
    <p:extLst>
      <p:ext uri="{BB962C8B-B14F-4D97-AF65-F5344CB8AC3E}">
        <p14:creationId xmlns:p14="http://schemas.microsoft.com/office/powerpoint/2010/main" val="172512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6" name="Picture 5" descr="A picture containing white, black and white, design&#10;&#10;Description automatically generated">
            <a:extLst>
              <a:ext uri="{FF2B5EF4-FFF2-40B4-BE49-F238E27FC236}">
                <a16:creationId xmlns:a16="http://schemas.microsoft.com/office/drawing/2014/main" id="{2340D632-0AED-E3A3-9E54-60DDFDE9990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ctrTitle" hasCustomPrompt="1"/>
          </p:nvPr>
        </p:nvSpPr>
        <p:spPr>
          <a:xfrm>
            <a:off x="627971" y="3918855"/>
            <a:ext cx="11564029" cy="3439887"/>
          </a:xfrm>
        </p:spPr>
        <p:txBody>
          <a:bodyPr anchor="b"/>
          <a:lstStyle>
            <a:lvl1pPr algn="l">
              <a:lnSpc>
                <a:spcPts val="9600"/>
              </a:lnSpc>
              <a:defRPr sz="9200">
                <a:solidFill>
                  <a:schemeClr val="tx1"/>
                </a:solidFill>
              </a:defRPr>
            </a:lvl1pPr>
          </a:lstStyle>
          <a:p>
            <a:r>
              <a:rPr lang="en-US"/>
              <a:t>Title</a:t>
            </a:r>
          </a:p>
        </p:txBody>
      </p:sp>
      <p:sp>
        <p:nvSpPr>
          <p:cNvPr id="3" name="Subtitle 2"/>
          <p:cNvSpPr>
            <a:spLocks noGrp="1"/>
          </p:cNvSpPr>
          <p:nvPr>
            <p:ph type="subTitle" idx="1" hasCustomPrompt="1"/>
          </p:nvPr>
        </p:nvSpPr>
        <p:spPr>
          <a:xfrm>
            <a:off x="627971" y="7484201"/>
            <a:ext cx="5170849" cy="615859"/>
          </a:xfrm>
        </p:spPr>
        <p:txBody>
          <a:bodyPr/>
          <a:lstStyle>
            <a:lvl1pPr marL="0" indent="0" algn="l">
              <a:spcBef>
                <a:spcPts val="0"/>
              </a:spcBef>
              <a:buNone/>
              <a:defRPr sz="300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Date</a:t>
            </a:r>
          </a:p>
        </p:txBody>
      </p:sp>
      <p:sp>
        <p:nvSpPr>
          <p:cNvPr id="12" name="object 5">
            <a:extLst>
              <a:ext uri="{FF2B5EF4-FFF2-40B4-BE49-F238E27FC236}">
                <a16:creationId xmlns:a16="http://schemas.microsoft.com/office/drawing/2014/main" id="{9862613D-C636-A440-A897-9322D843B72B}"/>
              </a:ext>
            </a:extLst>
          </p:cNvPr>
          <p:cNvSpPr txBox="1"/>
          <p:nvPr userDrawn="1"/>
        </p:nvSpPr>
        <p:spPr>
          <a:xfrm>
            <a:off x="21040726" y="12651170"/>
            <a:ext cx="2790108" cy="269494"/>
          </a:xfrm>
          <a:prstGeom prst="rect">
            <a:avLst/>
          </a:prstGeom>
        </p:spPr>
        <p:txBody>
          <a:bodyPr vert="horz" wrap="square" lIns="0" tIns="0" rIns="0" bIns="0" rtlCol="0">
            <a:noAutofit/>
          </a:bodyPr>
          <a:lstStyle/>
          <a:p>
            <a:pPr marL="15403">
              <a:spcBef>
                <a:spcPts val="164"/>
              </a:spcBef>
            </a:pPr>
            <a:r>
              <a:rPr sz="1800">
                <a:solidFill>
                  <a:schemeClr val="tx1"/>
                </a:solidFill>
                <a:latin typeface="PKF Global Sans"/>
                <a:cs typeface="PKF Global Sans"/>
              </a:rPr>
              <a:t>©</a:t>
            </a:r>
            <a:r>
              <a:rPr sz="1800" spc="-24">
                <a:solidFill>
                  <a:schemeClr val="tx1"/>
                </a:solidFill>
                <a:latin typeface="PKF Global Sans"/>
                <a:cs typeface="PKF Global Sans"/>
              </a:rPr>
              <a:t> </a:t>
            </a:r>
            <a:r>
              <a:rPr sz="1800">
                <a:solidFill>
                  <a:schemeClr val="tx1"/>
                </a:solidFill>
                <a:latin typeface="PKF Global Sans"/>
                <a:cs typeface="PKF Global Sans"/>
              </a:rPr>
              <a:t>PKF</a:t>
            </a:r>
            <a:r>
              <a:rPr sz="1800" spc="-18">
                <a:solidFill>
                  <a:schemeClr val="tx1"/>
                </a:solidFill>
                <a:latin typeface="PKF Global Sans"/>
                <a:cs typeface="PKF Global Sans"/>
              </a:rPr>
              <a:t> </a:t>
            </a:r>
            <a:r>
              <a:rPr sz="1800">
                <a:solidFill>
                  <a:schemeClr val="tx1"/>
                </a:solidFill>
                <a:latin typeface="PKF Global Sans"/>
                <a:cs typeface="PKF Global Sans"/>
              </a:rPr>
              <a:t>International</a:t>
            </a:r>
            <a:r>
              <a:rPr sz="1800" spc="-24">
                <a:solidFill>
                  <a:schemeClr val="tx1"/>
                </a:solidFill>
                <a:latin typeface="PKF Global Sans"/>
                <a:cs typeface="PKF Global Sans"/>
              </a:rPr>
              <a:t> 2023</a:t>
            </a:r>
            <a:endParaRPr sz="1800">
              <a:solidFill>
                <a:schemeClr val="tx1"/>
              </a:solidFill>
              <a:latin typeface="PKF Global Sans"/>
              <a:cs typeface="PKF Global Sans"/>
            </a:endParaRPr>
          </a:p>
        </p:txBody>
      </p:sp>
      <p:pic>
        <p:nvPicPr>
          <p:cNvPr id="10" name="Picture 9" descr="A picture containing text, clock, gauge, sign&#10;&#10;Description automatically generated">
            <a:extLst>
              <a:ext uri="{FF2B5EF4-FFF2-40B4-BE49-F238E27FC236}">
                <a16:creationId xmlns:a16="http://schemas.microsoft.com/office/drawing/2014/main" id="{CC73E5C9-FD16-6933-44C4-3A239FE8741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5116" y="11904150"/>
            <a:ext cx="2727465" cy="933498"/>
          </a:xfrm>
          <a:prstGeom prst="rect">
            <a:avLst/>
          </a:prstGeom>
        </p:spPr>
      </p:pic>
    </p:spTree>
    <p:extLst>
      <p:ext uri="{BB962C8B-B14F-4D97-AF65-F5344CB8AC3E}">
        <p14:creationId xmlns:p14="http://schemas.microsoft.com/office/powerpoint/2010/main" val="198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Title</a:t>
            </a:r>
          </a:p>
        </p:txBody>
      </p:sp>
      <p:sp>
        <p:nvSpPr>
          <p:cNvPr id="3" name="Content Placeholder 2"/>
          <p:cNvSpPr>
            <a:spLocks noGrp="1"/>
          </p:cNvSpPr>
          <p:nvPr>
            <p:ph idx="1"/>
          </p:nvPr>
        </p:nvSpPr>
        <p:spPr/>
        <p:txBody>
          <a:bodyPr/>
          <a:lstStyle>
            <a:lvl1pPr>
              <a:defRPr>
                <a:solidFill>
                  <a:srgbClr val="0F3780"/>
                </a:solidFill>
              </a:defRPr>
            </a:lvl1pPr>
            <a:lvl2pPr marL="358775" indent="-358775">
              <a:buFont typeface="PKF Global Sans" panose="00000500000000000000" pitchFamily="50" charset="0"/>
              <a:buChar char="·"/>
              <a:defRPr>
                <a:solidFill>
                  <a:srgbClr val="0F3780"/>
                </a:solidFill>
              </a:defRPr>
            </a:lvl2pPr>
            <a:lvl3pPr marL="717550" indent="-358775">
              <a:buFont typeface="PKF Global Sans" panose="00000500000000000000" pitchFamily="50" charset="0"/>
              <a:buChar char="-"/>
              <a:defRPr>
                <a:solidFill>
                  <a:srgbClr val="0F3780"/>
                </a:solidFill>
              </a:defRPr>
            </a:lvl3pPr>
            <a:lvl4pPr marL="1076325" indent="-358775">
              <a:buFont typeface="PKF Global Sans" panose="00000500000000000000" pitchFamily="50" charset="0"/>
              <a:buChar char="·"/>
              <a:defRPr>
                <a:solidFill>
                  <a:srgbClr val="0F3780"/>
                </a:solidFill>
              </a:defRPr>
            </a:lvl4pPr>
            <a:lvl5pPr marL="1435100" indent="-358775">
              <a:buFont typeface="PKF Global Sans" panose="00000500000000000000" pitchFamily="50" charset="0"/>
              <a:buChar char="-"/>
              <a:defRPr>
                <a:solidFill>
                  <a:srgbClr val="0F378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3B33A7EA-0883-5CF8-6F6F-E35C2C75681D}"/>
              </a:ext>
            </a:extLst>
          </p:cNvPr>
          <p:cNvSpPr>
            <a:spLocks noGrp="1"/>
          </p:cNvSpPr>
          <p:nvPr>
            <p:ph type="ftr" sz="quarter" idx="10"/>
          </p:nvPr>
        </p:nvSpPr>
        <p:spPr/>
        <p:txBody>
          <a:bodyPr/>
          <a:lstStyle/>
          <a:p>
            <a:r>
              <a:rPr lang="en-US"/>
              <a:t>Global Gathering · October 2023</a:t>
            </a:r>
            <a:endParaRPr lang="en-GB"/>
          </a:p>
        </p:txBody>
      </p:sp>
      <p:sp>
        <p:nvSpPr>
          <p:cNvPr id="8" name="Slide Number Placeholder 7">
            <a:extLst>
              <a:ext uri="{FF2B5EF4-FFF2-40B4-BE49-F238E27FC236}">
                <a16:creationId xmlns:a16="http://schemas.microsoft.com/office/drawing/2014/main" id="{CF530D1A-DE2D-1ABE-A306-F80DD1A5838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9" name="Picture 8" descr="A picture containing text, clock, gauge, sign&#10;&#10;Description automatically generated">
            <a:extLst>
              <a:ext uri="{FF2B5EF4-FFF2-40B4-BE49-F238E27FC236}">
                <a16:creationId xmlns:a16="http://schemas.microsoft.com/office/drawing/2014/main" id="{318C4557-31E9-8EF6-31B3-38CFD97819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12" name="Rectangle 11">
            <a:extLst>
              <a:ext uri="{FF2B5EF4-FFF2-40B4-BE49-F238E27FC236}">
                <a16:creationId xmlns:a16="http://schemas.microsoft.com/office/drawing/2014/main" id="{868A34DC-0E47-A713-8B01-1ED81C2D019F}"/>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3" name="Isosceles Triangle 12">
            <a:extLst>
              <a:ext uri="{FF2B5EF4-FFF2-40B4-BE49-F238E27FC236}">
                <a16:creationId xmlns:a16="http://schemas.microsoft.com/office/drawing/2014/main" id="{1ED8C625-E63C-9A7A-56FF-C2D4A603D649}"/>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234385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501591-9A91-12B0-289C-8396C8F7B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7" name="Footer Placeholder 6">
            <a:extLst>
              <a:ext uri="{FF2B5EF4-FFF2-40B4-BE49-F238E27FC236}">
                <a16:creationId xmlns:a16="http://schemas.microsoft.com/office/drawing/2014/main" id="{3F9C9AF0-BA9C-7477-75BF-686B297D5370}"/>
              </a:ext>
            </a:extLst>
          </p:cNvPr>
          <p:cNvSpPr>
            <a:spLocks noGrp="1"/>
          </p:cNvSpPr>
          <p:nvPr>
            <p:ph type="ftr" sz="quarter" idx="10"/>
          </p:nvPr>
        </p:nvSpPr>
        <p:spPr/>
        <p:txBody>
          <a:bodyPr/>
          <a:lstStyle>
            <a:lvl1pPr>
              <a:defRPr>
                <a:solidFill>
                  <a:schemeClr val="bg1"/>
                </a:solidFill>
              </a:defRPr>
            </a:lvl1pPr>
          </a:lstStyle>
          <a:p>
            <a:r>
              <a:rPr lang="en-US"/>
              <a:t>Global Gathering · October 2023</a:t>
            </a:r>
            <a:endParaRPr lang="en-GB"/>
          </a:p>
        </p:txBody>
      </p:sp>
      <p:sp>
        <p:nvSpPr>
          <p:cNvPr id="8" name="Slide Number Placeholder 7">
            <a:extLst>
              <a:ext uri="{FF2B5EF4-FFF2-40B4-BE49-F238E27FC236}">
                <a16:creationId xmlns:a16="http://schemas.microsoft.com/office/drawing/2014/main" id="{7B5BEB6F-FCB3-4D49-CAA1-46F13D43EEC5}"/>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sp>
        <p:nvSpPr>
          <p:cNvPr id="2" name="Title 1"/>
          <p:cNvSpPr>
            <a:spLocks noGrp="1"/>
          </p:cNvSpPr>
          <p:nvPr>
            <p:ph type="title" hasCustomPrompt="1"/>
          </p:nvPr>
        </p:nvSpPr>
        <p:spPr>
          <a:xfrm>
            <a:off x="627971" y="6104017"/>
            <a:ext cx="10257743" cy="3330269"/>
          </a:xfrm>
        </p:spPr>
        <p:txBody>
          <a:bodyPr anchor="t" anchorCtr="0"/>
          <a:lstStyle>
            <a:lvl1pPr>
              <a:lnSpc>
                <a:spcPts val="9600"/>
              </a:lnSpc>
              <a:defRPr sz="9200">
                <a:solidFill>
                  <a:schemeClr val="bg1"/>
                </a:solidFill>
              </a:defRPr>
            </a:lvl1pPr>
          </a:lstStyle>
          <a:p>
            <a:r>
              <a:rPr lang="en-US"/>
              <a:t>Title</a:t>
            </a:r>
          </a:p>
        </p:txBody>
      </p:sp>
      <p:pic>
        <p:nvPicPr>
          <p:cNvPr id="6" name="Picture 5" descr="A picture containing text, clock, clipart, sign&#10;&#10;Description automatically generated">
            <a:extLst>
              <a:ext uri="{FF2B5EF4-FFF2-40B4-BE49-F238E27FC236}">
                <a16:creationId xmlns:a16="http://schemas.microsoft.com/office/drawing/2014/main" id="{1CE51AD0-E778-4153-7840-96440E5F2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5" name="Rectangle 4">
            <a:extLst>
              <a:ext uri="{FF2B5EF4-FFF2-40B4-BE49-F238E27FC236}">
                <a16:creationId xmlns:a16="http://schemas.microsoft.com/office/drawing/2014/main" id="{014AE3EC-7010-80CC-2D6D-66729FEDCE54}"/>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9" name="Isosceles Triangle 8">
            <a:extLst>
              <a:ext uri="{FF2B5EF4-FFF2-40B4-BE49-F238E27FC236}">
                <a16:creationId xmlns:a16="http://schemas.microsoft.com/office/drawing/2014/main" id="{56107FB3-0626-727C-440A-69D073FFC17F}"/>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410461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AC4FFA-2D53-289C-8BB9-652A039102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7" name="Footer Placeholder 6">
            <a:extLst>
              <a:ext uri="{FF2B5EF4-FFF2-40B4-BE49-F238E27FC236}">
                <a16:creationId xmlns:a16="http://schemas.microsoft.com/office/drawing/2014/main" id="{3F9C9AF0-BA9C-7477-75BF-686B297D5370}"/>
              </a:ext>
            </a:extLst>
          </p:cNvPr>
          <p:cNvSpPr>
            <a:spLocks noGrp="1"/>
          </p:cNvSpPr>
          <p:nvPr>
            <p:ph type="ftr" sz="quarter" idx="10"/>
          </p:nvPr>
        </p:nvSpPr>
        <p:spPr/>
        <p:txBody>
          <a:bodyPr/>
          <a:lstStyle>
            <a:lvl1pPr>
              <a:defRPr>
                <a:solidFill>
                  <a:schemeClr val="bg1"/>
                </a:solidFill>
              </a:defRPr>
            </a:lvl1pPr>
          </a:lstStyle>
          <a:p>
            <a:r>
              <a:rPr lang="en-US"/>
              <a:t>Global Gathering · October 2023</a:t>
            </a:r>
            <a:endParaRPr lang="en-GB"/>
          </a:p>
        </p:txBody>
      </p:sp>
      <p:sp>
        <p:nvSpPr>
          <p:cNvPr id="8" name="Slide Number Placeholder 7">
            <a:extLst>
              <a:ext uri="{FF2B5EF4-FFF2-40B4-BE49-F238E27FC236}">
                <a16:creationId xmlns:a16="http://schemas.microsoft.com/office/drawing/2014/main" id="{7B5BEB6F-FCB3-4D49-CAA1-46F13D43EEC5}"/>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sp>
        <p:nvSpPr>
          <p:cNvPr id="2" name="Title 1"/>
          <p:cNvSpPr>
            <a:spLocks noGrp="1"/>
          </p:cNvSpPr>
          <p:nvPr>
            <p:ph type="title" hasCustomPrompt="1"/>
          </p:nvPr>
        </p:nvSpPr>
        <p:spPr>
          <a:xfrm>
            <a:off x="627971" y="6104017"/>
            <a:ext cx="10257743" cy="3330269"/>
          </a:xfrm>
        </p:spPr>
        <p:txBody>
          <a:bodyPr anchor="t" anchorCtr="0"/>
          <a:lstStyle>
            <a:lvl1pPr>
              <a:lnSpc>
                <a:spcPts val="9600"/>
              </a:lnSpc>
              <a:defRPr sz="9200">
                <a:solidFill>
                  <a:schemeClr val="bg1"/>
                </a:solidFill>
              </a:defRPr>
            </a:lvl1pPr>
          </a:lstStyle>
          <a:p>
            <a:r>
              <a:rPr lang="en-US"/>
              <a:t>Title</a:t>
            </a:r>
          </a:p>
        </p:txBody>
      </p:sp>
      <p:pic>
        <p:nvPicPr>
          <p:cNvPr id="6" name="Picture 5" descr="A picture containing text, clock, clipart, sign&#10;&#10;Description automatically generated">
            <a:extLst>
              <a:ext uri="{FF2B5EF4-FFF2-40B4-BE49-F238E27FC236}">
                <a16:creationId xmlns:a16="http://schemas.microsoft.com/office/drawing/2014/main" id="{1CE51AD0-E778-4153-7840-96440E5F2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11" name="Rectangle 10">
            <a:extLst>
              <a:ext uri="{FF2B5EF4-FFF2-40B4-BE49-F238E27FC236}">
                <a16:creationId xmlns:a16="http://schemas.microsoft.com/office/drawing/2014/main" id="{1A6AF356-175D-09AA-D1F8-D4A7E095180B}"/>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2" name="Isosceles Triangle 11">
            <a:extLst>
              <a:ext uri="{FF2B5EF4-FFF2-40B4-BE49-F238E27FC236}">
                <a16:creationId xmlns:a16="http://schemas.microsoft.com/office/drawing/2014/main" id="{6478F9D6-4D1B-2832-E1AD-F86AFF0214E8}"/>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382955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E3C65558-CB0A-0184-23E9-4C50584CF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33412" y="4854574"/>
            <a:ext cx="11558588" cy="5873745"/>
          </a:xfrm>
        </p:spPr>
        <p:txBody>
          <a:bodyPr/>
          <a:lstStyle>
            <a:lvl2pPr marL="358775" indent="-358775">
              <a:buFont typeface="PKF Global Sans" panose="00000500000000000000" pitchFamily="50" charset="0"/>
              <a:buChar char="·"/>
              <a:defRPr/>
            </a:lvl2pPr>
            <a:lvl3pPr marL="717550" indent="-358775">
              <a:buFont typeface="PKF Global Sans" panose="00000500000000000000" pitchFamily="50" charset="0"/>
              <a:buChar char="-"/>
              <a:defRPr/>
            </a:lvl3pPr>
            <a:lvl4pPr marL="1076325" indent="-358775">
              <a:buFont typeface="PKF Global Sans" panose="00000500000000000000" pitchFamily="50" charset="0"/>
              <a:buChar char="·"/>
              <a:defRPr/>
            </a:lvl4pPr>
            <a:lvl5pPr marL="1435100" indent="-358775">
              <a:buFont typeface="PKF Global Sans" panose="00000500000000000000" pitchFamily="50"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A33EB9BB-5315-CBE1-6BDD-CF8BB8C71851}"/>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4" name="Isosceles Triangle 13">
            <a:extLst>
              <a:ext uri="{FF2B5EF4-FFF2-40B4-BE49-F238E27FC236}">
                <a16:creationId xmlns:a16="http://schemas.microsoft.com/office/drawing/2014/main" id="{E2340038-3B5E-F069-9BB6-1904A4D21207}"/>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1862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E3C65558-CB0A-0184-23E9-4C50584CF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33412" y="4854574"/>
            <a:ext cx="11226800" cy="587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03353115-E686-97F7-5A7B-F76B86D2849A}"/>
              </a:ext>
            </a:extLst>
          </p:cNvPr>
          <p:cNvSpPr>
            <a:spLocks noGrp="1"/>
          </p:cNvSpPr>
          <p:nvPr>
            <p:ph type="body" sz="quarter" idx="13"/>
          </p:nvPr>
        </p:nvSpPr>
        <p:spPr>
          <a:xfrm>
            <a:off x="12342812" y="4854574"/>
            <a:ext cx="11226800" cy="587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1B2FD13F-FF18-73C5-0977-6D937541681E}"/>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2" name="Isosceles Triangle 11">
            <a:extLst>
              <a:ext uri="{FF2B5EF4-FFF2-40B4-BE49-F238E27FC236}">
                <a16:creationId xmlns:a16="http://schemas.microsoft.com/office/drawing/2014/main" id="{D0325528-8F2C-A7F5-6168-D91C176CFD70}"/>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60978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E3C65558-CB0A-0184-23E9-4C50584CF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33412" y="4854574"/>
            <a:ext cx="11226800" cy="587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11">
            <a:extLst>
              <a:ext uri="{FF2B5EF4-FFF2-40B4-BE49-F238E27FC236}">
                <a16:creationId xmlns:a16="http://schemas.microsoft.com/office/drawing/2014/main" id="{4E4BC62E-6F7D-80CD-4A57-9F1AF558CEA9}"/>
              </a:ext>
            </a:extLst>
          </p:cNvPr>
          <p:cNvSpPr>
            <a:spLocks noGrp="1"/>
          </p:cNvSpPr>
          <p:nvPr>
            <p:ph type="pic" sz="quarter" idx="13"/>
          </p:nvPr>
        </p:nvSpPr>
        <p:spPr>
          <a:xfrm>
            <a:off x="14302800" y="4806000"/>
            <a:ext cx="9446400" cy="4896000"/>
          </a:xfrm>
          <a:prstGeom prst="roundRect">
            <a:avLst>
              <a:gd name="adj" fmla="val 2900"/>
            </a:avLst>
          </a:prstGeom>
          <a:solidFill>
            <a:srgbClr val="E7EBF2"/>
          </a:solidFill>
        </p:spPr>
        <p:txBody>
          <a:bodyPr anchor="ctr" anchorCtr="0"/>
          <a:lstStyle>
            <a:lvl1pPr algn="ctr">
              <a:defRPr/>
            </a:lvl1pPr>
          </a:lstStyle>
          <a:p>
            <a:endParaRPr lang="en-GB"/>
          </a:p>
        </p:txBody>
      </p:sp>
      <p:sp>
        <p:nvSpPr>
          <p:cNvPr id="14" name="Text Placeholder 13">
            <a:extLst>
              <a:ext uri="{FF2B5EF4-FFF2-40B4-BE49-F238E27FC236}">
                <a16:creationId xmlns:a16="http://schemas.microsoft.com/office/drawing/2014/main" id="{5DBE9D18-2350-6870-EB9F-D2C8DB309571}"/>
              </a:ext>
            </a:extLst>
          </p:cNvPr>
          <p:cNvSpPr>
            <a:spLocks noGrp="1"/>
          </p:cNvSpPr>
          <p:nvPr>
            <p:ph type="body" sz="quarter" idx="14" hasCustomPrompt="1"/>
          </p:nvPr>
        </p:nvSpPr>
        <p:spPr>
          <a:xfrm>
            <a:off x="14303374" y="10072681"/>
            <a:ext cx="9446400" cy="338137"/>
          </a:xfrm>
        </p:spPr>
        <p:txBody>
          <a:bodyPr/>
          <a:lstStyle>
            <a:lvl1pPr>
              <a:lnSpc>
                <a:spcPct val="100000"/>
              </a:lnSpc>
              <a:defRPr sz="1600"/>
            </a:lvl1pPr>
          </a:lstStyle>
          <a:p>
            <a:pPr lvl="0"/>
            <a:r>
              <a:rPr lang="en-US"/>
              <a:t>Image Caption</a:t>
            </a:r>
          </a:p>
        </p:txBody>
      </p:sp>
      <p:sp>
        <p:nvSpPr>
          <p:cNvPr id="17" name="Rectangle 16">
            <a:extLst>
              <a:ext uri="{FF2B5EF4-FFF2-40B4-BE49-F238E27FC236}">
                <a16:creationId xmlns:a16="http://schemas.microsoft.com/office/drawing/2014/main" id="{1098F9FB-5115-27E1-ED4A-0EF642CC9507}"/>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8" name="Isosceles Triangle 17">
            <a:extLst>
              <a:ext uri="{FF2B5EF4-FFF2-40B4-BE49-F238E27FC236}">
                <a16:creationId xmlns:a16="http://schemas.microsoft.com/office/drawing/2014/main" id="{49B64EE9-0046-DC62-4089-2493AB2FE5BC}"/>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352447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rizontal Text &amp; Image">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E3C65558-CB0A-0184-23E9-4C50584CF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483351" y="483457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11">
            <a:extLst>
              <a:ext uri="{FF2B5EF4-FFF2-40B4-BE49-F238E27FC236}">
                <a16:creationId xmlns:a16="http://schemas.microsoft.com/office/drawing/2014/main" id="{98871AC0-4A73-5BD8-2692-7CFD4A9FF595}"/>
              </a:ext>
            </a:extLst>
          </p:cNvPr>
          <p:cNvSpPr>
            <a:spLocks noGrp="1"/>
          </p:cNvSpPr>
          <p:nvPr>
            <p:ph type="pic" sz="quarter" idx="13"/>
          </p:nvPr>
        </p:nvSpPr>
        <p:spPr>
          <a:xfrm>
            <a:off x="633600"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1" name="Picture Placeholder 11">
            <a:extLst>
              <a:ext uri="{FF2B5EF4-FFF2-40B4-BE49-F238E27FC236}">
                <a16:creationId xmlns:a16="http://schemas.microsoft.com/office/drawing/2014/main" id="{BD28FD53-FC68-A752-4DF6-0BFFDD91D6D6}"/>
              </a:ext>
            </a:extLst>
          </p:cNvPr>
          <p:cNvSpPr>
            <a:spLocks noGrp="1"/>
          </p:cNvSpPr>
          <p:nvPr>
            <p:ph type="pic" sz="quarter" idx="15"/>
          </p:nvPr>
        </p:nvSpPr>
        <p:spPr>
          <a:xfrm>
            <a:off x="633600" y="7920751"/>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3" name="Picture Placeholder 11">
            <a:extLst>
              <a:ext uri="{FF2B5EF4-FFF2-40B4-BE49-F238E27FC236}">
                <a16:creationId xmlns:a16="http://schemas.microsoft.com/office/drawing/2014/main" id="{C5E6B7A6-0969-5022-E8A4-23130E7BDDB2}"/>
              </a:ext>
            </a:extLst>
          </p:cNvPr>
          <p:cNvSpPr>
            <a:spLocks noGrp="1"/>
          </p:cNvSpPr>
          <p:nvPr>
            <p:ph type="pic" sz="quarter" idx="16"/>
          </p:nvPr>
        </p:nvSpPr>
        <p:spPr>
          <a:xfrm>
            <a:off x="12330822"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5" name="Picture Placeholder 11">
            <a:extLst>
              <a:ext uri="{FF2B5EF4-FFF2-40B4-BE49-F238E27FC236}">
                <a16:creationId xmlns:a16="http://schemas.microsoft.com/office/drawing/2014/main" id="{CFC782D1-8818-F7B4-0ABC-26E6F90BCFE3}"/>
              </a:ext>
            </a:extLst>
          </p:cNvPr>
          <p:cNvSpPr>
            <a:spLocks noGrp="1"/>
          </p:cNvSpPr>
          <p:nvPr>
            <p:ph type="pic" sz="quarter" idx="17"/>
          </p:nvPr>
        </p:nvSpPr>
        <p:spPr>
          <a:xfrm>
            <a:off x="12330822" y="7920751"/>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6" name="Text Placeholder 8">
            <a:extLst>
              <a:ext uri="{FF2B5EF4-FFF2-40B4-BE49-F238E27FC236}">
                <a16:creationId xmlns:a16="http://schemas.microsoft.com/office/drawing/2014/main" id="{E7584A13-B522-3D21-C236-C5754199B5E4}"/>
              </a:ext>
            </a:extLst>
          </p:cNvPr>
          <p:cNvSpPr>
            <a:spLocks noGrp="1"/>
          </p:cNvSpPr>
          <p:nvPr>
            <p:ph type="body" sz="quarter" idx="18"/>
          </p:nvPr>
        </p:nvSpPr>
        <p:spPr>
          <a:xfrm>
            <a:off x="6483351" y="7965201"/>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a:extLst>
              <a:ext uri="{FF2B5EF4-FFF2-40B4-BE49-F238E27FC236}">
                <a16:creationId xmlns:a16="http://schemas.microsoft.com/office/drawing/2014/main" id="{E320914B-136C-6159-4ED0-6508D5D37778}"/>
              </a:ext>
            </a:extLst>
          </p:cNvPr>
          <p:cNvSpPr>
            <a:spLocks noGrp="1"/>
          </p:cNvSpPr>
          <p:nvPr>
            <p:ph type="body" sz="quarter" idx="19"/>
          </p:nvPr>
        </p:nvSpPr>
        <p:spPr>
          <a:xfrm>
            <a:off x="18206722" y="483457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35B61C4A-9079-95C6-650F-03AAB17BD64C}"/>
              </a:ext>
            </a:extLst>
          </p:cNvPr>
          <p:cNvSpPr>
            <a:spLocks noGrp="1"/>
          </p:cNvSpPr>
          <p:nvPr>
            <p:ph type="body" sz="quarter" idx="20"/>
          </p:nvPr>
        </p:nvSpPr>
        <p:spPr>
          <a:xfrm>
            <a:off x="18206722" y="7965201"/>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Rectangle 18">
            <a:extLst>
              <a:ext uri="{FF2B5EF4-FFF2-40B4-BE49-F238E27FC236}">
                <a16:creationId xmlns:a16="http://schemas.microsoft.com/office/drawing/2014/main" id="{50AAC6A9-C4EC-5B44-14C6-594EF6F8CF14}"/>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20" name="Isosceles Triangle 19">
            <a:extLst>
              <a:ext uri="{FF2B5EF4-FFF2-40B4-BE49-F238E27FC236}">
                <a16:creationId xmlns:a16="http://schemas.microsoft.com/office/drawing/2014/main" id="{C2934445-070D-5036-5AF0-D44FFD16070C}"/>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347161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ext &amp; Image">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E3C65558-CB0A-0184-23E9-4C50584CF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33600" y="795656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11">
            <a:extLst>
              <a:ext uri="{FF2B5EF4-FFF2-40B4-BE49-F238E27FC236}">
                <a16:creationId xmlns:a16="http://schemas.microsoft.com/office/drawing/2014/main" id="{98871AC0-4A73-5BD8-2692-7CFD4A9FF595}"/>
              </a:ext>
            </a:extLst>
          </p:cNvPr>
          <p:cNvSpPr>
            <a:spLocks noGrp="1"/>
          </p:cNvSpPr>
          <p:nvPr>
            <p:ph type="pic" sz="quarter" idx="13"/>
          </p:nvPr>
        </p:nvSpPr>
        <p:spPr>
          <a:xfrm>
            <a:off x="633600"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1" name="Picture Placeholder 11">
            <a:extLst>
              <a:ext uri="{FF2B5EF4-FFF2-40B4-BE49-F238E27FC236}">
                <a16:creationId xmlns:a16="http://schemas.microsoft.com/office/drawing/2014/main" id="{BD28FD53-FC68-A752-4DF6-0BFFDD91D6D6}"/>
              </a:ext>
            </a:extLst>
          </p:cNvPr>
          <p:cNvSpPr>
            <a:spLocks noGrp="1"/>
          </p:cNvSpPr>
          <p:nvPr>
            <p:ph type="pic" sz="quarter" idx="15"/>
          </p:nvPr>
        </p:nvSpPr>
        <p:spPr>
          <a:xfrm>
            <a:off x="6479233"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3" name="Picture Placeholder 11">
            <a:extLst>
              <a:ext uri="{FF2B5EF4-FFF2-40B4-BE49-F238E27FC236}">
                <a16:creationId xmlns:a16="http://schemas.microsoft.com/office/drawing/2014/main" id="{C5E6B7A6-0969-5022-E8A4-23130E7BDDB2}"/>
              </a:ext>
            </a:extLst>
          </p:cNvPr>
          <p:cNvSpPr>
            <a:spLocks noGrp="1"/>
          </p:cNvSpPr>
          <p:nvPr>
            <p:ph type="pic" sz="quarter" idx="16"/>
          </p:nvPr>
        </p:nvSpPr>
        <p:spPr>
          <a:xfrm>
            <a:off x="12324866"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5" name="Picture Placeholder 11">
            <a:extLst>
              <a:ext uri="{FF2B5EF4-FFF2-40B4-BE49-F238E27FC236}">
                <a16:creationId xmlns:a16="http://schemas.microsoft.com/office/drawing/2014/main" id="{CFC782D1-8818-F7B4-0ABC-26E6F90BCFE3}"/>
              </a:ext>
            </a:extLst>
          </p:cNvPr>
          <p:cNvSpPr>
            <a:spLocks noGrp="1"/>
          </p:cNvSpPr>
          <p:nvPr>
            <p:ph type="pic" sz="quarter" idx="17"/>
          </p:nvPr>
        </p:nvSpPr>
        <p:spPr>
          <a:xfrm>
            <a:off x="18170500" y="4806000"/>
            <a:ext cx="5540400" cy="2811600"/>
          </a:xfrm>
          <a:prstGeom prst="roundRect">
            <a:avLst>
              <a:gd name="adj" fmla="val 2900"/>
            </a:avLst>
          </a:prstGeom>
          <a:solidFill>
            <a:srgbClr val="E7EBF2"/>
          </a:solidFill>
        </p:spPr>
        <p:txBody>
          <a:bodyPr anchor="ctr" anchorCtr="0"/>
          <a:lstStyle>
            <a:lvl1pPr algn="ctr">
              <a:lnSpc>
                <a:spcPct val="100000"/>
              </a:lnSpc>
              <a:defRPr sz="2400"/>
            </a:lvl1pPr>
          </a:lstStyle>
          <a:p>
            <a:endParaRPr lang="en-GB"/>
          </a:p>
        </p:txBody>
      </p:sp>
      <p:sp>
        <p:nvSpPr>
          <p:cNvPr id="16" name="Text Placeholder 8">
            <a:extLst>
              <a:ext uri="{FF2B5EF4-FFF2-40B4-BE49-F238E27FC236}">
                <a16:creationId xmlns:a16="http://schemas.microsoft.com/office/drawing/2014/main" id="{E7584A13-B522-3D21-C236-C5754199B5E4}"/>
              </a:ext>
            </a:extLst>
          </p:cNvPr>
          <p:cNvSpPr>
            <a:spLocks noGrp="1"/>
          </p:cNvSpPr>
          <p:nvPr>
            <p:ph type="body" sz="quarter" idx="18"/>
          </p:nvPr>
        </p:nvSpPr>
        <p:spPr>
          <a:xfrm>
            <a:off x="6479233" y="795656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a:extLst>
              <a:ext uri="{FF2B5EF4-FFF2-40B4-BE49-F238E27FC236}">
                <a16:creationId xmlns:a16="http://schemas.microsoft.com/office/drawing/2014/main" id="{E320914B-136C-6159-4ED0-6508D5D37778}"/>
              </a:ext>
            </a:extLst>
          </p:cNvPr>
          <p:cNvSpPr>
            <a:spLocks noGrp="1"/>
          </p:cNvSpPr>
          <p:nvPr>
            <p:ph type="body" sz="quarter" idx="19"/>
          </p:nvPr>
        </p:nvSpPr>
        <p:spPr>
          <a:xfrm>
            <a:off x="12324866" y="795656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35B61C4A-9079-95C6-650F-03AAB17BD64C}"/>
              </a:ext>
            </a:extLst>
          </p:cNvPr>
          <p:cNvSpPr>
            <a:spLocks noGrp="1"/>
          </p:cNvSpPr>
          <p:nvPr>
            <p:ph type="body" sz="quarter" idx="20"/>
          </p:nvPr>
        </p:nvSpPr>
        <p:spPr>
          <a:xfrm>
            <a:off x="18170500" y="7956567"/>
            <a:ext cx="5080000" cy="2783023"/>
          </a:xfrm>
        </p:spPr>
        <p:txBody>
          <a:bodyPr/>
          <a:lstStyle>
            <a:lvl1pPr>
              <a:lnSpc>
                <a:spcPts val="3000"/>
              </a:lnSpc>
              <a:defRPr sz="2200">
                <a:solidFill>
                  <a:schemeClr val="tx1"/>
                </a:solidFill>
              </a:defRPr>
            </a:lvl1pPr>
            <a:lvl2pPr>
              <a:lnSpc>
                <a:spcPts val="3000"/>
              </a:lnSpc>
              <a:defRPr sz="2200">
                <a:solidFill>
                  <a:schemeClr val="tx1"/>
                </a:solidFill>
              </a:defRPr>
            </a:lvl2pPr>
            <a:lvl3pPr>
              <a:lnSpc>
                <a:spcPts val="3000"/>
              </a:lnSpc>
              <a:defRPr sz="2200">
                <a:solidFill>
                  <a:schemeClr val="tx1"/>
                </a:solidFill>
              </a:defRPr>
            </a:lvl3pPr>
            <a:lvl4pPr>
              <a:lnSpc>
                <a:spcPts val="3000"/>
              </a:lnSpc>
              <a:defRPr sz="2200">
                <a:solidFill>
                  <a:schemeClr val="tx1"/>
                </a:solidFill>
              </a:defRPr>
            </a:lvl4pPr>
            <a:lvl5pPr>
              <a:lnSpc>
                <a:spcPts val="3000"/>
              </a:lnSpc>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7B3F2EEB-3D04-715D-A39B-EDBC747450BF}"/>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4" name="Isosceles Triangle 13">
            <a:extLst>
              <a:ext uri="{FF2B5EF4-FFF2-40B4-BE49-F238E27FC236}">
                <a16:creationId xmlns:a16="http://schemas.microsoft.com/office/drawing/2014/main" id="{3D022FCA-58DF-45EC-F1E7-0037E06BEE91}"/>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69696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4" name="Rectangle 3">
            <a:extLst>
              <a:ext uri="{FF2B5EF4-FFF2-40B4-BE49-F238E27FC236}">
                <a16:creationId xmlns:a16="http://schemas.microsoft.com/office/drawing/2014/main" id="{54D4195B-143A-FF3A-21FB-1809CF0732F1}"/>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5" name="Isosceles Triangle 4">
            <a:extLst>
              <a:ext uri="{FF2B5EF4-FFF2-40B4-BE49-F238E27FC236}">
                <a16:creationId xmlns:a16="http://schemas.microsoft.com/office/drawing/2014/main" id="{EACC0E2A-0E2F-769D-E636-2663C1700976}"/>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30021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43F238-BF65-CDD7-FA3E-19B566DB04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lvl1pPr>
              <a:defRPr>
                <a:solidFill>
                  <a:schemeClr val="bg1"/>
                </a:solidFill>
              </a:defRPr>
            </a:lvl1p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pic>
        <p:nvPicPr>
          <p:cNvPr id="9" name="Picture 8" descr="A picture containing text, clock, clipart, sign&#10;&#10;Description automatically generated">
            <a:extLst>
              <a:ext uri="{FF2B5EF4-FFF2-40B4-BE49-F238E27FC236}">
                <a16:creationId xmlns:a16="http://schemas.microsoft.com/office/drawing/2014/main" id="{50D9F2AF-780A-B6C1-BBB1-8A86194D40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10" name="Rectangle 9">
            <a:extLst>
              <a:ext uri="{FF2B5EF4-FFF2-40B4-BE49-F238E27FC236}">
                <a16:creationId xmlns:a16="http://schemas.microsoft.com/office/drawing/2014/main" id="{377D5093-66D6-231B-B321-D7EA5A71250F}"/>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1" name="Isosceles Triangle 10">
            <a:extLst>
              <a:ext uri="{FF2B5EF4-FFF2-40B4-BE49-F238E27FC236}">
                <a16:creationId xmlns:a16="http://schemas.microsoft.com/office/drawing/2014/main" id="{522F9123-A380-341E-1CC9-501FCEE4EAC3}"/>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394520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5" name="Picture 4" descr="A picture containing graphics, colorfulness, graphic design, electric blue&#10;&#10;Description automatically generated">
            <a:extLst>
              <a:ext uri="{FF2B5EF4-FFF2-40B4-BE49-F238E27FC236}">
                <a16:creationId xmlns:a16="http://schemas.microsoft.com/office/drawing/2014/main" id="{47F31C0E-B930-862B-9B11-5505A768640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ctrTitle" hasCustomPrompt="1"/>
          </p:nvPr>
        </p:nvSpPr>
        <p:spPr>
          <a:xfrm>
            <a:off x="627971" y="3918855"/>
            <a:ext cx="11564029" cy="3439887"/>
          </a:xfrm>
        </p:spPr>
        <p:txBody>
          <a:bodyPr anchor="b"/>
          <a:lstStyle>
            <a:lvl1pPr algn="l">
              <a:lnSpc>
                <a:spcPts val="9600"/>
              </a:lnSpc>
              <a:defRPr sz="9200">
                <a:solidFill>
                  <a:schemeClr val="bg1"/>
                </a:solidFill>
              </a:defRPr>
            </a:lvl1pPr>
          </a:lstStyle>
          <a:p>
            <a:r>
              <a:rPr lang="en-US"/>
              <a:t>Title</a:t>
            </a:r>
          </a:p>
        </p:txBody>
      </p:sp>
      <p:sp>
        <p:nvSpPr>
          <p:cNvPr id="3" name="Subtitle 2"/>
          <p:cNvSpPr>
            <a:spLocks noGrp="1"/>
          </p:cNvSpPr>
          <p:nvPr>
            <p:ph type="subTitle" idx="1" hasCustomPrompt="1"/>
          </p:nvPr>
        </p:nvSpPr>
        <p:spPr>
          <a:xfrm>
            <a:off x="627971" y="7484201"/>
            <a:ext cx="5170849" cy="615859"/>
          </a:xfrm>
        </p:spPr>
        <p:txBody>
          <a:bodyPr/>
          <a:lstStyle>
            <a:lvl1pPr marL="0" indent="0" algn="l">
              <a:spcBef>
                <a:spcPts val="0"/>
              </a:spcBef>
              <a:buNone/>
              <a:defRPr sz="3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Date</a:t>
            </a:r>
          </a:p>
        </p:txBody>
      </p:sp>
      <p:pic>
        <p:nvPicPr>
          <p:cNvPr id="11" name="Picture 10" descr="A picture containing text, clipart&#10;&#10;Description automatically generated">
            <a:extLst>
              <a:ext uri="{FF2B5EF4-FFF2-40B4-BE49-F238E27FC236}">
                <a16:creationId xmlns:a16="http://schemas.microsoft.com/office/drawing/2014/main" id="{C9A3CB9A-E405-ABBF-2036-DAF1035AA5C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5116" y="11904150"/>
            <a:ext cx="2727465" cy="936673"/>
          </a:xfrm>
          <a:prstGeom prst="rect">
            <a:avLst/>
          </a:prstGeom>
        </p:spPr>
      </p:pic>
      <p:sp>
        <p:nvSpPr>
          <p:cNvPr id="12" name="object 5">
            <a:extLst>
              <a:ext uri="{FF2B5EF4-FFF2-40B4-BE49-F238E27FC236}">
                <a16:creationId xmlns:a16="http://schemas.microsoft.com/office/drawing/2014/main" id="{9862613D-C636-A440-A897-9322D843B72B}"/>
              </a:ext>
            </a:extLst>
          </p:cNvPr>
          <p:cNvSpPr txBox="1"/>
          <p:nvPr userDrawn="1"/>
        </p:nvSpPr>
        <p:spPr>
          <a:xfrm>
            <a:off x="21040726" y="12651170"/>
            <a:ext cx="2790108" cy="269494"/>
          </a:xfrm>
          <a:prstGeom prst="rect">
            <a:avLst/>
          </a:prstGeom>
        </p:spPr>
        <p:txBody>
          <a:bodyPr vert="horz" wrap="square" lIns="0" tIns="0" rIns="0" bIns="0" rtlCol="0">
            <a:noAutofit/>
          </a:bodyPr>
          <a:lstStyle/>
          <a:p>
            <a:pPr marL="15403">
              <a:spcBef>
                <a:spcPts val="164"/>
              </a:spcBef>
            </a:pPr>
            <a:r>
              <a:rPr sz="1800">
                <a:solidFill>
                  <a:schemeClr val="bg1"/>
                </a:solidFill>
                <a:latin typeface="PKF Global Sans"/>
                <a:cs typeface="PKF Global Sans"/>
              </a:rPr>
              <a:t>©</a:t>
            </a:r>
            <a:r>
              <a:rPr sz="1800" spc="-24">
                <a:solidFill>
                  <a:schemeClr val="bg1"/>
                </a:solidFill>
                <a:latin typeface="PKF Global Sans"/>
                <a:cs typeface="PKF Global Sans"/>
              </a:rPr>
              <a:t> </a:t>
            </a:r>
            <a:r>
              <a:rPr sz="1800">
                <a:solidFill>
                  <a:schemeClr val="bg1"/>
                </a:solidFill>
                <a:latin typeface="PKF Global Sans"/>
                <a:cs typeface="PKF Global Sans"/>
              </a:rPr>
              <a:t>PKF</a:t>
            </a:r>
            <a:r>
              <a:rPr sz="1800" spc="-18">
                <a:solidFill>
                  <a:schemeClr val="bg1"/>
                </a:solidFill>
                <a:latin typeface="PKF Global Sans"/>
                <a:cs typeface="PKF Global Sans"/>
              </a:rPr>
              <a:t> </a:t>
            </a:r>
            <a:r>
              <a:rPr sz="1800">
                <a:solidFill>
                  <a:schemeClr val="bg1"/>
                </a:solidFill>
                <a:latin typeface="PKF Global Sans"/>
                <a:cs typeface="PKF Global Sans"/>
              </a:rPr>
              <a:t>International</a:t>
            </a:r>
            <a:r>
              <a:rPr sz="1800" spc="-24">
                <a:solidFill>
                  <a:schemeClr val="bg1"/>
                </a:solidFill>
                <a:latin typeface="PKF Global Sans"/>
                <a:cs typeface="PKF Global Sans"/>
              </a:rPr>
              <a:t> 2023</a:t>
            </a:r>
            <a:endParaRPr sz="1800">
              <a:solidFill>
                <a:schemeClr val="bg1"/>
              </a:solidFill>
              <a:latin typeface="PKF Global Sans"/>
              <a:cs typeface="PKF Global Sans"/>
            </a:endParaRPr>
          </a:p>
        </p:txBody>
      </p:sp>
    </p:spTree>
    <p:extLst>
      <p:ext uri="{BB962C8B-B14F-4D97-AF65-F5344CB8AC3E}">
        <p14:creationId xmlns:p14="http://schemas.microsoft.com/office/powerpoint/2010/main" val="314869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Blue">
    <p:spTree>
      <p:nvGrpSpPr>
        <p:cNvPr id="1" name=""/>
        <p:cNvGrpSpPr/>
        <p:nvPr/>
      </p:nvGrpSpPr>
      <p:grpSpPr>
        <a:xfrm>
          <a:off x="0" y="0"/>
          <a:ext cx="0" cy="0"/>
          <a:chOff x="0" y="0"/>
          <a:chExt cx="0" cy="0"/>
        </a:xfrm>
      </p:grpSpPr>
      <p:pic>
        <p:nvPicPr>
          <p:cNvPr id="5" name="Picture 4" descr="Pie chart&#10;&#10;Description automatically generated with medium confidence">
            <a:extLst>
              <a:ext uri="{FF2B5EF4-FFF2-40B4-BE49-F238E27FC236}">
                <a16:creationId xmlns:a16="http://schemas.microsoft.com/office/drawing/2014/main" id="{8C43F238-BF65-CDD7-FA3E-19B566DB04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lvl1pPr>
              <a:defRPr>
                <a:solidFill>
                  <a:schemeClr val="bg1"/>
                </a:solidFill>
              </a:defRPr>
            </a:lvl1p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pic>
        <p:nvPicPr>
          <p:cNvPr id="9" name="Picture 8" descr="A picture containing text, clock, clipart, sign&#10;&#10;Description automatically generated">
            <a:extLst>
              <a:ext uri="{FF2B5EF4-FFF2-40B4-BE49-F238E27FC236}">
                <a16:creationId xmlns:a16="http://schemas.microsoft.com/office/drawing/2014/main" id="{50D9F2AF-780A-B6C1-BBB1-8A86194D40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10" name="Rectangle 9">
            <a:extLst>
              <a:ext uri="{FF2B5EF4-FFF2-40B4-BE49-F238E27FC236}">
                <a16:creationId xmlns:a16="http://schemas.microsoft.com/office/drawing/2014/main" id="{377D5093-66D6-231B-B321-D7EA5A71250F}"/>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1" name="Isosceles Triangle 10">
            <a:extLst>
              <a:ext uri="{FF2B5EF4-FFF2-40B4-BE49-F238E27FC236}">
                <a16:creationId xmlns:a16="http://schemas.microsoft.com/office/drawing/2014/main" id="{522F9123-A380-341E-1CC9-501FCEE4EAC3}"/>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113265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3CFD63-C922-4C58-FF65-4E4263B2E8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lvl1pPr>
              <a:defRPr>
                <a:solidFill>
                  <a:schemeClr val="bg1"/>
                </a:solidFill>
              </a:defRPr>
            </a:lvl1pPr>
          </a:lstStyle>
          <a:p>
            <a:r>
              <a:rPr lang="en-US"/>
              <a:t>Global Gathering · October 2023</a:t>
            </a:r>
            <a:endParaRPr lang="en-GB"/>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pic>
        <p:nvPicPr>
          <p:cNvPr id="9" name="Picture 8" descr="A picture containing text, clock, clipart, sign&#10;&#10;Description automatically generated">
            <a:extLst>
              <a:ext uri="{FF2B5EF4-FFF2-40B4-BE49-F238E27FC236}">
                <a16:creationId xmlns:a16="http://schemas.microsoft.com/office/drawing/2014/main" id="{50D9F2AF-780A-B6C1-BBB1-8A86194D40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8" name="Rectangle 7">
            <a:extLst>
              <a:ext uri="{FF2B5EF4-FFF2-40B4-BE49-F238E27FC236}">
                <a16:creationId xmlns:a16="http://schemas.microsoft.com/office/drawing/2014/main" id="{122F1A28-E4E9-E1F8-22C9-58CAF243F787}"/>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0" name="Isosceles Triangle 9">
            <a:extLst>
              <a:ext uri="{FF2B5EF4-FFF2-40B4-BE49-F238E27FC236}">
                <a16:creationId xmlns:a16="http://schemas.microsoft.com/office/drawing/2014/main" id="{2F0BFC07-5B1C-216B-6B7E-FDBD8EDE01CB}"/>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246063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13CB35B-8450-9A25-265D-D63A20733CC9}"/>
              </a:ext>
            </a:extLst>
          </p:cNvPr>
          <p:cNvSpPr>
            <a:spLocks noGrp="1"/>
          </p:cNvSpPr>
          <p:nvPr>
            <p:ph type="ftr" sz="quarter" idx="10"/>
          </p:nvPr>
        </p:nvSpPr>
        <p:spPr/>
        <p:txBody>
          <a:bodyPr/>
          <a:lstStyle/>
          <a:p>
            <a:r>
              <a:rPr lang="en-US"/>
              <a:t>Global Gathering · October 2023</a:t>
            </a:r>
            <a:endParaRPr lang="en-GB"/>
          </a:p>
        </p:txBody>
      </p:sp>
      <p:sp>
        <p:nvSpPr>
          <p:cNvPr id="6" name="Slide Number Placeholder 5">
            <a:extLst>
              <a:ext uri="{FF2B5EF4-FFF2-40B4-BE49-F238E27FC236}">
                <a16:creationId xmlns:a16="http://schemas.microsoft.com/office/drawing/2014/main" id="{F665382C-D438-1C3D-90AA-7FEBA1C6DCBB}"/>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2" name="Picture 1" descr="A picture containing text, clock, gauge, sign&#10;&#10;Description automatically generated">
            <a:extLst>
              <a:ext uri="{FF2B5EF4-FFF2-40B4-BE49-F238E27FC236}">
                <a16:creationId xmlns:a16="http://schemas.microsoft.com/office/drawing/2014/main" id="{2DFB1537-F218-7162-6A66-266F4F9970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3" name="Rectangle 2">
            <a:extLst>
              <a:ext uri="{FF2B5EF4-FFF2-40B4-BE49-F238E27FC236}">
                <a16:creationId xmlns:a16="http://schemas.microsoft.com/office/drawing/2014/main" id="{6F06EE93-EE99-0261-38C6-E979702FCD4A}"/>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4" name="Isosceles Triangle 3">
            <a:extLst>
              <a:ext uri="{FF2B5EF4-FFF2-40B4-BE49-F238E27FC236}">
                <a16:creationId xmlns:a16="http://schemas.microsoft.com/office/drawing/2014/main" id="{47E0F202-3ED6-7412-1783-AB948D89140D}"/>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181462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hank you">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460BFFB-BE17-A629-72DE-B1AA6CCB2F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a:t>Title</a:t>
            </a:r>
          </a:p>
        </p:txBody>
      </p:sp>
      <p:pic>
        <p:nvPicPr>
          <p:cNvPr id="9" name="Picture 8" descr="A picture containing text, clock, clipart, sign&#10;&#10;Description automatically generated">
            <a:extLst>
              <a:ext uri="{FF2B5EF4-FFF2-40B4-BE49-F238E27FC236}">
                <a16:creationId xmlns:a16="http://schemas.microsoft.com/office/drawing/2014/main" id="{50D9F2AF-780A-B6C1-BBB1-8A86194D40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174" y="11227790"/>
            <a:ext cx="1635209" cy="565179"/>
          </a:xfrm>
          <a:prstGeom prst="rect">
            <a:avLst/>
          </a:prstGeom>
        </p:spPr>
      </p:pic>
      <p:sp>
        <p:nvSpPr>
          <p:cNvPr id="11" name="object 7">
            <a:extLst>
              <a:ext uri="{FF2B5EF4-FFF2-40B4-BE49-F238E27FC236}">
                <a16:creationId xmlns:a16="http://schemas.microsoft.com/office/drawing/2014/main" id="{96E72EB9-6B82-3D5A-1EF2-7C95DCED7BBB}"/>
              </a:ext>
            </a:extLst>
          </p:cNvPr>
          <p:cNvSpPr txBox="1"/>
          <p:nvPr userDrawn="1"/>
        </p:nvSpPr>
        <p:spPr>
          <a:xfrm>
            <a:off x="605007" y="4915949"/>
            <a:ext cx="4513093" cy="3909501"/>
          </a:xfrm>
          <a:prstGeom prst="rect">
            <a:avLst/>
          </a:prstGeom>
        </p:spPr>
        <p:txBody>
          <a:bodyPr vert="horz" wrap="square" lIns="0" tIns="0" rIns="0" bIns="0" rtlCol="0">
            <a:noAutofit/>
          </a:bodyPr>
          <a:lstStyle/>
          <a:p>
            <a:pPr marL="30804">
              <a:spcBef>
                <a:spcPts val="546"/>
              </a:spcBef>
            </a:pPr>
            <a:r>
              <a:rPr lang="en-GB" sz="3000" b="1">
                <a:solidFill>
                  <a:schemeClr val="bg1"/>
                </a:solidFill>
                <a:latin typeface="PKF Global Sans PKF Global"/>
                <a:cs typeface="PKF Global Sans PKF Global"/>
              </a:rPr>
              <a:t>PKF</a:t>
            </a:r>
            <a:r>
              <a:rPr lang="en-GB" sz="3000" b="1" spc="-109">
                <a:solidFill>
                  <a:schemeClr val="bg1"/>
                </a:solidFill>
                <a:latin typeface="PKF Global Sans PKF Global"/>
                <a:cs typeface="PKF Global Sans PKF Global"/>
              </a:rPr>
              <a:t> </a:t>
            </a:r>
            <a:r>
              <a:rPr lang="en-GB" sz="3000" b="1" spc="-12">
                <a:solidFill>
                  <a:schemeClr val="bg1"/>
                </a:solidFill>
                <a:latin typeface="PKF Global Sans PKF Global"/>
                <a:cs typeface="PKF Global Sans PKF Global"/>
              </a:rPr>
              <a:t>Global</a:t>
            </a:r>
            <a:endParaRPr lang="en-GB" sz="3000">
              <a:solidFill>
                <a:schemeClr val="bg1"/>
              </a:solidFill>
              <a:latin typeface="PKF Global Sans PKF Global"/>
              <a:cs typeface="PKF Global Sans PKF Global"/>
            </a:endParaRPr>
          </a:p>
          <a:p>
            <a:pPr marL="30804">
              <a:spcBef>
                <a:spcPts val="437"/>
              </a:spcBef>
            </a:pPr>
            <a:r>
              <a:rPr lang="en-GB" sz="3000">
                <a:solidFill>
                  <a:schemeClr val="bg1"/>
                </a:solidFill>
                <a:latin typeface="PKF Global Sans"/>
                <a:cs typeface="PKF Global Sans"/>
              </a:rPr>
              <a:t>15 </a:t>
            </a:r>
            <a:r>
              <a:rPr lang="en-GB" sz="3000" err="1">
                <a:solidFill>
                  <a:schemeClr val="bg1"/>
                </a:solidFill>
                <a:latin typeface="PKF Global Sans"/>
                <a:cs typeface="PKF Global Sans"/>
              </a:rPr>
              <a:t>Westferry</a:t>
            </a:r>
            <a:r>
              <a:rPr lang="en-GB" sz="3000">
                <a:solidFill>
                  <a:schemeClr val="bg1"/>
                </a:solidFill>
                <a:latin typeface="PKF Global Sans"/>
                <a:cs typeface="PKF Global Sans"/>
              </a:rPr>
              <a:t> Circus,</a:t>
            </a:r>
          </a:p>
          <a:p>
            <a:pPr marL="30804">
              <a:spcBef>
                <a:spcPts val="437"/>
              </a:spcBef>
            </a:pPr>
            <a:r>
              <a:rPr lang="en-GB" sz="3000">
                <a:solidFill>
                  <a:schemeClr val="bg1"/>
                </a:solidFill>
                <a:latin typeface="PKF Global Sans"/>
                <a:cs typeface="PKF Global Sans"/>
              </a:rPr>
              <a:t>London, E14 4HD,</a:t>
            </a:r>
            <a:r>
              <a:rPr lang="en-GB" sz="3000" spc="-133">
                <a:solidFill>
                  <a:schemeClr val="bg1"/>
                </a:solidFill>
                <a:latin typeface="PKF Global Sans"/>
                <a:cs typeface="PKF Global Sans"/>
              </a:rPr>
              <a:t> </a:t>
            </a:r>
            <a:r>
              <a:rPr lang="en-GB" sz="3000" spc="-30">
                <a:solidFill>
                  <a:schemeClr val="bg1"/>
                </a:solidFill>
                <a:latin typeface="PKF Global Sans"/>
                <a:cs typeface="PKF Global Sans"/>
              </a:rPr>
              <a:t>UK</a:t>
            </a:r>
            <a:endParaRPr lang="en-GB" sz="3000">
              <a:solidFill>
                <a:schemeClr val="bg1"/>
              </a:solidFill>
              <a:latin typeface="PKF Global Sans"/>
              <a:cs typeface="PKF Global Sans"/>
            </a:endParaRPr>
          </a:p>
          <a:p>
            <a:pPr marL="30804">
              <a:spcBef>
                <a:spcPts val="2935"/>
              </a:spcBef>
            </a:pPr>
            <a:r>
              <a:rPr lang="en-GB" sz="3000">
                <a:solidFill>
                  <a:schemeClr val="bg1"/>
                </a:solidFill>
                <a:latin typeface="PKF Global Sans"/>
                <a:cs typeface="PKF Global Sans"/>
              </a:rPr>
              <a:t>+44 20 3691 2500</a:t>
            </a:r>
          </a:p>
          <a:p>
            <a:pPr marL="30804">
              <a:spcBef>
                <a:spcPts val="431"/>
              </a:spcBef>
            </a:pPr>
            <a:r>
              <a:rPr lang="en-GB" sz="3000" spc="-12">
                <a:solidFill>
                  <a:schemeClr val="bg1"/>
                </a:solidFill>
                <a:latin typeface="PKF Global Sans"/>
                <a:cs typeface="PKF Global Sans"/>
              </a:rPr>
              <a:t>pkf.com</a:t>
            </a:r>
            <a:endParaRPr lang="en-GB" sz="3000">
              <a:solidFill>
                <a:schemeClr val="bg1"/>
              </a:solidFill>
              <a:latin typeface="PKF Global Sans"/>
              <a:cs typeface="PKF Global Sans"/>
            </a:endParaRPr>
          </a:p>
        </p:txBody>
      </p:sp>
      <p:sp>
        <p:nvSpPr>
          <p:cNvPr id="12" name="object 8">
            <a:extLst>
              <a:ext uri="{FF2B5EF4-FFF2-40B4-BE49-F238E27FC236}">
                <a16:creationId xmlns:a16="http://schemas.microsoft.com/office/drawing/2014/main" id="{C90B7436-AF84-2B2C-D70D-6DE69B9D96B7}"/>
              </a:ext>
            </a:extLst>
          </p:cNvPr>
          <p:cNvSpPr txBox="1"/>
          <p:nvPr userDrawn="1"/>
        </p:nvSpPr>
        <p:spPr>
          <a:xfrm>
            <a:off x="620408" y="12172146"/>
            <a:ext cx="14568792" cy="732958"/>
          </a:xfrm>
          <a:prstGeom prst="rect">
            <a:avLst/>
          </a:prstGeom>
        </p:spPr>
        <p:txBody>
          <a:bodyPr vert="horz" wrap="square" lIns="0" tIns="0" rIns="0" bIns="0" rtlCol="0">
            <a:noAutofit/>
          </a:bodyPr>
          <a:lstStyle/>
          <a:p>
            <a:pPr marL="15403">
              <a:lnSpc>
                <a:spcPct val="100000"/>
              </a:lnSpc>
              <a:spcBef>
                <a:spcPts val="0"/>
              </a:spcBef>
            </a:pPr>
            <a:r>
              <a:rPr sz="1600">
                <a:solidFill>
                  <a:schemeClr val="bg1"/>
                </a:solidFill>
                <a:latin typeface="PKF Global Sans"/>
                <a:cs typeface="PKF Global Sans"/>
              </a:rPr>
              <a:t>PKF</a:t>
            </a:r>
            <a:r>
              <a:rPr sz="1600" spc="-12">
                <a:solidFill>
                  <a:schemeClr val="bg1"/>
                </a:solidFill>
                <a:latin typeface="PKF Global Sans"/>
                <a:cs typeface="PKF Global Sans"/>
              </a:rPr>
              <a:t> </a:t>
            </a:r>
            <a:r>
              <a:rPr sz="1600">
                <a:solidFill>
                  <a:schemeClr val="bg1"/>
                </a:solidFill>
                <a:latin typeface="PKF Global Sans"/>
                <a:cs typeface="PKF Global Sans"/>
              </a:rPr>
              <a:t>Global</a:t>
            </a:r>
            <a:r>
              <a:rPr sz="1600" spc="-6">
                <a:solidFill>
                  <a:schemeClr val="bg1"/>
                </a:solidFill>
                <a:latin typeface="PKF Global Sans"/>
                <a:cs typeface="PKF Global Sans"/>
              </a:rPr>
              <a:t> </a:t>
            </a:r>
            <a:r>
              <a:rPr sz="1600">
                <a:solidFill>
                  <a:schemeClr val="bg1"/>
                </a:solidFill>
                <a:latin typeface="PKF Global Sans"/>
                <a:cs typeface="PKF Global Sans"/>
              </a:rPr>
              <a:t>refers</a:t>
            </a:r>
            <a:r>
              <a:rPr sz="1600" spc="-6">
                <a:solidFill>
                  <a:schemeClr val="bg1"/>
                </a:solidFill>
                <a:latin typeface="PKF Global Sans"/>
                <a:cs typeface="PKF Global Sans"/>
              </a:rPr>
              <a:t> </a:t>
            </a:r>
            <a:r>
              <a:rPr sz="1600">
                <a:solidFill>
                  <a:schemeClr val="bg1"/>
                </a:solidFill>
                <a:latin typeface="PKF Global Sans"/>
                <a:cs typeface="PKF Global Sans"/>
              </a:rPr>
              <a:t>to</a:t>
            </a:r>
            <a:r>
              <a:rPr sz="1600" spc="-6">
                <a:solidFill>
                  <a:schemeClr val="bg1"/>
                </a:solidFill>
                <a:latin typeface="PKF Global Sans"/>
                <a:cs typeface="PKF Global Sans"/>
              </a:rPr>
              <a:t> </a:t>
            </a:r>
            <a:r>
              <a:rPr sz="1600">
                <a:solidFill>
                  <a:schemeClr val="bg1"/>
                </a:solidFill>
                <a:latin typeface="PKF Global Sans"/>
                <a:cs typeface="PKF Global Sans"/>
              </a:rPr>
              <a:t>the</a:t>
            </a:r>
            <a:r>
              <a:rPr sz="1600" spc="-6">
                <a:solidFill>
                  <a:schemeClr val="bg1"/>
                </a:solidFill>
                <a:latin typeface="PKF Global Sans"/>
                <a:cs typeface="PKF Global Sans"/>
              </a:rPr>
              <a:t> </a:t>
            </a:r>
            <a:r>
              <a:rPr sz="1600">
                <a:solidFill>
                  <a:schemeClr val="bg1"/>
                </a:solidFill>
                <a:latin typeface="PKF Global Sans"/>
                <a:cs typeface="PKF Global Sans"/>
              </a:rPr>
              <a:t>network</a:t>
            </a:r>
            <a:r>
              <a:rPr sz="1600" spc="-6">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member</a:t>
            </a:r>
            <a:r>
              <a:rPr sz="1600" spc="-6">
                <a:solidFill>
                  <a:schemeClr val="bg1"/>
                </a:solidFill>
                <a:latin typeface="PKF Global Sans"/>
                <a:cs typeface="PKF Global Sans"/>
              </a:rPr>
              <a:t> </a:t>
            </a:r>
            <a:r>
              <a:rPr sz="1600">
                <a:solidFill>
                  <a:schemeClr val="bg1"/>
                </a:solidFill>
                <a:latin typeface="PKF Global Sans"/>
                <a:cs typeface="PKF Global Sans"/>
              </a:rPr>
              <a:t>firms</a:t>
            </a:r>
            <a:r>
              <a:rPr sz="1600" spc="-6">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PKF</a:t>
            </a:r>
            <a:r>
              <a:rPr sz="1600" spc="-6">
                <a:solidFill>
                  <a:schemeClr val="bg1"/>
                </a:solidFill>
                <a:latin typeface="PKF Global Sans"/>
                <a:cs typeface="PKF Global Sans"/>
              </a:rPr>
              <a:t> </a:t>
            </a:r>
            <a:r>
              <a:rPr sz="1600">
                <a:solidFill>
                  <a:schemeClr val="bg1"/>
                </a:solidFill>
                <a:latin typeface="PKF Global Sans"/>
                <a:cs typeface="PKF Global Sans"/>
              </a:rPr>
              <a:t>International</a:t>
            </a:r>
            <a:r>
              <a:rPr sz="1600" spc="-6">
                <a:solidFill>
                  <a:schemeClr val="bg1"/>
                </a:solidFill>
                <a:latin typeface="PKF Global Sans"/>
                <a:cs typeface="PKF Global Sans"/>
              </a:rPr>
              <a:t> </a:t>
            </a:r>
            <a:r>
              <a:rPr sz="1600">
                <a:solidFill>
                  <a:schemeClr val="bg1"/>
                </a:solidFill>
                <a:latin typeface="PKF Global Sans"/>
                <a:cs typeface="PKF Global Sans"/>
              </a:rPr>
              <a:t>Limited,</a:t>
            </a:r>
            <a:r>
              <a:rPr sz="1600" spc="-6">
                <a:solidFill>
                  <a:schemeClr val="bg1"/>
                </a:solidFill>
                <a:latin typeface="PKF Global Sans"/>
                <a:cs typeface="PKF Global Sans"/>
              </a:rPr>
              <a:t> </a:t>
            </a:r>
            <a:r>
              <a:rPr sz="1600">
                <a:solidFill>
                  <a:schemeClr val="bg1"/>
                </a:solidFill>
                <a:latin typeface="PKF Global Sans"/>
                <a:cs typeface="PKF Global Sans"/>
              </a:rPr>
              <a:t>each</a:t>
            </a:r>
            <a:r>
              <a:rPr sz="1600" spc="-12">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which</a:t>
            </a:r>
            <a:r>
              <a:rPr sz="1600" spc="-6">
                <a:solidFill>
                  <a:schemeClr val="bg1"/>
                </a:solidFill>
                <a:latin typeface="PKF Global Sans"/>
                <a:cs typeface="PKF Global Sans"/>
              </a:rPr>
              <a:t> </a:t>
            </a:r>
            <a:r>
              <a:rPr sz="1600">
                <a:solidFill>
                  <a:schemeClr val="bg1"/>
                </a:solidFill>
                <a:latin typeface="PKF Global Sans"/>
                <a:cs typeface="PKF Global Sans"/>
              </a:rPr>
              <a:t>is</a:t>
            </a:r>
            <a:r>
              <a:rPr sz="1600" spc="-6">
                <a:solidFill>
                  <a:schemeClr val="bg1"/>
                </a:solidFill>
                <a:latin typeface="PKF Global Sans"/>
                <a:cs typeface="PKF Global Sans"/>
              </a:rPr>
              <a:t> </a:t>
            </a:r>
            <a:r>
              <a:rPr sz="1600">
                <a:solidFill>
                  <a:schemeClr val="bg1"/>
                </a:solidFill>
                <a:latin typeface="PKF Global Sans"/>
                <a:cs typeface="PKF Global Sans"/>
              </a:rPr>
              <a:t>a</a:t>
            </a:r>
            <a:r>
              <a:rPr sz="1600" spc="-6">
                <a:solidFill>
                  <a:schemeClr val="bg1"/>
                </a:solidFill>
                <a:latin typeface="PKF Global Sans"/>
                <a:cs typeface="PKF Global Sans"/>
              </a:rPr>
              <a:t> </a:t>
            </a:r>
            <a:r>
              <a:rPr sz="1600">
                <a:solidFill>
                  <a:schemeClr val="bg1"/>
                </a:solidFill>
                <a:latin typeface="PKF Global Sans"/>
                <a:cs typeface="PKF Global Sans"/>
              </a:rPr>
              <a:t>separate</a:t>
            </a:r>
            <a:r>
              <a:rPr sz="1600" spc="-6">
                <a:solidFill>
                  <a:schemeClr val="bg1"/>
                </a:solidFill>
                <a:latin typeface="PKF Global Sans"/>
                <a:cs typeface="PKF Global Sans"/>
              </a:rPr>
              <a:t> </a:t>
            </a:r>
            <a:r>
              <a:rPr sz="1600">
                <a:solidFill>
                  <a:schemeClr val="bg1"/>
                </a:solidFill>
                <a:latin typeface="PKF Global Sans"/>
                <a:cs typeface="PKF Global Sans"/>
              </a:rPr>
              <a:t>and</a:t>
            </a:r>
            <a:r>
              <a:rPr sz="1600" spc="-6">
                <a:solidFill>
                  <a:schemeClr val="bg1"/>
                </a:solidFill>
                <a:latin typeface="PKF Global Sans"/>
                <a:cs typeface="PKF Global Sans"/>
              </a:rPr>
              <a:t> </a:t>
            </a:r>
            <a:r>
              <a:rPr sz="1600">
                <a:solidFill>
                  <a:schemeClr val="bg1"/>
                </a:solidFill>
                <a:latin typeface="PKF Global Sans"/>
                <a:cs typeface="PKF Global Sans"/>
              </a:rPr>
              <a:t>independent</a:t>
            </a:r>
            <a:r>
              <a:rPr sz="1600" spc="-6">
                <a:solidFill>
                  <a:schemeClr val="bg1"/>
                </a:solidFill>
                <a:latin typeface="PKF Global Sans"/>
                <a:cs typeface="PKF Global Sans"/>
              </a:rPr>
              <a:t> </a:t>
            </a:r>
            <a:r>
              <a:rPr sz="1600">
                <a:solidFill>
                  <a:schemeClr val="bg1"/>
                </a:solidFill>
                <a:latin typeface="PKF Global Sans"/>
                <a:cs typeface="PKF Global Sans"/>
              </a:rPr>
              <a:t>legal</a:t>
            </a:r>
            <a:r>
              <a:rPr sz="1600" spc="-6">
                <a:solidFill>
                  <a:schemeClr val="bg1"/>
                </a:solidFill>
                <a:latin typeface="PKF Global Sans"/>
                <a:cs typeface="PKF Global Sans"/>
              </a:rPr>
              <a:t> </a:t>
            </a:r>
            <a:r>
              <a:rPr sz="1600" spc="-12">
                <a:solidFill>
                  <a:schemeClr val="bg1"/>
                </a:solidFill>
                <a:latin typeface="PKF Global Sans"/>
                <a:cs typeface="PKF Global Sans"/>
              </a:rPr>
              <a:t>entity.</a:t>
            </a:r>
            <a:endParaRPr sz="1600">
              <a:solidFill>
                <a:schemeClr val="bg1"/>
              </a:solidFill>
              <a:latin typeface="PKF Global Sans"/>
              <a:cs typeface="PKF Global Sans"/>
            </a:endParaRPr>
          </a:p>
          <a:p>
            <a:pPr marL="15403" marR="6161">
              <a:lnSpc>
                <a:spcPct val="100000"/>
              </a:lnSpc>
              <a:spcBef>
                <a:spcPts val="0"/>
              </a:spcBef>
            </a:pPr>
            <a:r>
              <a:rPr sz="1600">
                <a:solidFill>
                  <a:schemeClr val="bg1"/>
                </a:solidFill>
                <a:latin typeface="PKF Global Sans"/>
                <a:cs typeface="PKF Global Sans"/>
              </a:rPr>
              <a:t>PKF</a:t>
            </a:r>
            <a:r>
              <a:rPr sz="1600" spc="-18">
                <a:solidFill>
                  <a:schemeClr val="bg1"/>
                </a:solidFill>
                <a:latin typeface="PKF Global Sans"/>
                <a:cs typeface="PKF Global Sans"/>
              </a:rPr>
              <a:t> </a:t>
            </a:r>
            <a:r>
              <a:rPr sz="1600">
                <a:solidFill>
                  <a:schemeClr val="bg1"/>
                </a:solidFill>
                <a:latin typeface="PKF Global Sans"/>
                <a:cs typeface="PKF Global Sans"/>
              </a:rPr>
              <a:t>International</a:t>
            </a:r>
            <a:r>
              <a:rPr sz="1600" spc="-12">
                <a:solidFill>
                  <a:schemeClr val="bg1"/>
                </a:solidFill>
                <a:latin typeface="PKF Global Sans"/>
                <a:cs typeface="PKF Global Sans"/>
              </a:rPr>
              <a:t> </a:t>
            </a:r>
            <a:r>
              <a:rPr sz="1600">
                <a:solidFill>
                  <a:schemeClr val="bg1"/>
                </a:solidFill>
                <a:latin typeface="PKF Global Sans"/>
                <a:cs typeface="PKF Global Sans"/>
              </a:rPr>
              <a:t>Limited</a:t>
            </a:r>
            <a:r>
              <a:rPr sz="1600" spc="-12">
                <a:solidFill>
                  <a:schemeClr val="bg1"/>
                </a:solidFill>
                <a:latin typeface="PKF Global Sans"/>
                <a:cs typeface="PKF Global Sans"/>
              </a:rPr>
              <a:t> </a:t>
            </a:r>
            <a:r>
              <a:rPr sz="1600">
                <a:solidFill>
                  <a:schemeClr val="bg1"/>
                </a:solidFill>
                <a:latin typeface="PKF Global Sans"/>
                <a:cs typeface="PKF Global Sans"/>
              </a:rPr>
              <a:t>coordinates</a:t>
            </a:r>
            <a:r>
              <a:rPr sz="1600" spc="-12">
                <a:solidFill>
                  <a:schemeClr val="bg1"/>
                </a:solidFill>
                <a:latin typeface="PKF Global Sans"/>
                <a:cs typeface="PKF Global Sans"/>
              </a:rPr>
              <a:t> </a:t>
            </a:r>
            <a:r>
              <a:rPr sz="1600">
                <a:solidFill>
                  <a:schemeClr val="bg1"/>
                </a:solidFill>
                <a:latin typeface="PKF Global Sans"/>
                <a:cs typeface="PKF Global Sans"/>
              </a:rPr>
              <a:t>activities</a:t>
            </a:r>
            <a:r>
              <a:rPr sz="1600" spc="-18">
                <a:solidFill>
                  <a:schemeClr val="bg1"/>
                </a:solidFill>
                <a:latin typeface="PKF Global Sans"/>
                <a:cs typeface="PKF Global Sans"/>
              </a:rPr>
              <a:t> </a:t>
            </a:r>
            <a:r>
              <a:rPr sz="1600">
                <a:solidFill>
                  <a:schemeClr val="bg1"/>
                </a:solidFill>
                <a:latin typeface="PKF Global Sans"/>
                <a:cs typeface="PKF Global Sans"/>
              </a:rPr>
              <a:t>of</a:t>
            </a:r>
            <a:r>
              <a:rPr sz="1600" spc="-12">
                <a:solidFill>
                  <a:schemeClr val="bg1"/>
                </a:solidFill>
                <a:latin typeface="PKF Global Sans"/>
                <a:cs typeface="PKF Global Sans"/>
              </a:rPr>
              <a:t> </a:t>
            </a:r>
            <a:r>
              <a:rPr sz="1600">
                <a:solidFill>
                  <a:schemeClr val="bg1"/>
                </a:solidFill>
                <a:latin typeface="PKF Global Sans"/>
                <a:cs typeface="PKF Global Sans"/>
              </a:rPr>
              <a:t>PKF</a:t>
            </a:r>
            <a:r>
              <a:rPr sz="1600" spc="-12">
                <a:solidFill>
                  <a:schemeClr val="bg1"/>
                </a:solidFill>
                <a:latin typeface="PKF Global Sans"/>
                <a:cs typeface="PKF Global Sans"/>
              </a:rPr>
              <a:t> </a:t>
            </a:r>
            <a:r>
              <a:rPr sz="1600">
                <a:solidFill>
                  <a:schemeClr val="bg1"/>
                </a:solidFill>
                <a:latin typeface="PKF Global Sans"/>
                <a:cs typeface="PKF Global Sans"/>
              </a:rPr>
              <a:t>Global</a:t>
            </a:r>
            <a:r>
              <a:rPr sz="1600" spc="-12">
                <a:solidFill>
                  <a:schemeClr val="bg1"/>
                </a:solidFill>
                <a:latin typeface="PKF Global Sans"/>
                <a:cs typeface="PKF Global Sans"/>
              </a:rPr>
              <a:t> </a:t>
            </a:r>
            <a:r>
              <a:rPr sz="1600">
                <a:solidFill>
                  <a:schemeClr val="bg1"/>
                </a:solidFill>
                <a:latin typeface="PKF Global Sans"/>
                <a:cs typeface="PKF Global Sans"/>
              </a:rPr>
              <a:t>but</a:t>
            </a:r>
            <a:r>
              <a:rPr sz="1600" spc="-12">
                <a:solidFill>
                  <a:schemeClr val="bg1"/>
                </a:solidFill>
                <a:latin typeface="PKF Global Sans"/>
                <a:cs typeface="PKF Global Sans"/>
              </a:rPr>
              <a:t> </a:t>
            </a:r>
            <a:r>
              <a:rPr sz="1600">
                <a:solidFill>
                  <a:schemeClr val="bg1"/>
                </a:solidFill>
                <a:latin typeface="PKF Global Sans"/>
                <a:cs typeface="PKF Global Sans"/>
              </a:rPr>
              <a:t>provides</a:t>
            </a:r>
            <a:r>
              <a:rPr sz="1600" spc="-18">
                <a:solidFill>
                  <a:schemeClr val="bg1"/>
                </a:solidFill>
                <a:latin typeface="PKF Global Sans"/>
                <a:cs typeface="PKF Global Sans"/>
              </a:rPr>
              <a:t> </a:t>
            </a:r>
            <a:r>
              <a:rPr sz="1600">
                <a:solidFill>
                  <a:schemeClr val="bg1"/>
                </a:solidFill>
                <a:latin typeface="PKF Global Sans"/>
                <a:cs typeface="PKF Global Sans"/>
              </a:rPr>
              <a:t>no</a:t>
            </a:r>
            <a:r>
              <a:rPr sz="1600" spc="-12">
                <a:solidFill>
                  <a:schemeClr val="bg1"/>
                </a:solidFill>
                <a:latin typeface="PKF Global Sans"/>
                <a:cs typeface="PKF Global Sans"/>
              </a:rPr>
              <a:t> </a:t>
            </a:r>
            <a:r>
              <a:rPr sz="1600">
                <a:solidFill>
                  <a:schemeClr val="bg1"/>
                </a:solidFill>
                <a:latin typeface="PKF Global Sans"/>
                <a:cs typeface="PKF Global Sans"/>
              </a:rPr>
              <a:t>services</a:t>
            </a:r>
            <a:r>
              <a:rPr sz="1600" spc="-12">
                <a:solidFill>
                  <a:schemeClr val="bg1"/>
                </a:solidFill>
                <a:latin typeface="PKF Global Sans"/>
                <a:cs typeface="PKF Global Sans"/>
              </a:rPr>
              <a:t> </a:t>
            </a:r>
            <a:r>
              <a:rPr sz="1600">
                <a:solidFill>
                  <a:schemeClr val="bg1"/>
                </a:solidFill>
                <a:latin typeface="PKF Global Sans"/>
                <a:cs typeface="PKF Global Sans"/>
              </a:rPr>
              <a:t>to</a:t>
            </a:r>
            <a:r>
              <a:rPr sz="1600" spc="-12">
                <a:solidFill>
                  <a:schemeClr val="bg1"/>
                </a:solidFill>
                <a:latin typeface="PKF Global Sans"/>
                <a:cs typeface="PKF Global Sans"/>
              </a:rPr>
              <a:t> </a:t>
            </a:r>
            <a:r>
              <a:rPr sz="1600">
                <a:solidFill>
                  <a:schemeClr val="bg1"/>
                </a:solidFill>
                <a:latin typeface="PKF Global Sans"/>
                <a:cs typeface="PKF Global Sans"/>
              </a:rPr>
              <a:t>clients,</a:t>
            </a:r>
            <a:r>
              <a:rPr sz="1600" spc="-18">
                <a:solidFill>
                  <a:schemeClr val="bg1"/>
                </a:solidFill>
                <a:latin typeface="PKF Global Sans"/>
                <a:cs typeface="PKF Global Sans"/>
              </a:rPr>
              <a:t> </a:t>
            </a:r>
            <a:r>
              <a:rPr sz="1600">
                <a:solidFill>
                  <a:schemeClr val="bg1"/>
                </a:solidFill>
                <a:latin typeface="PKF Global Sans"/>
                <a:cs typeface="PKF Global Sans"/>
              </a:rPr>
              <a:t>and</a:t>
            </a:r>
            <a:r>
              <a:rPr sz="1600" spc="-12">
                <a:solidFill>
                  <a:schemeClr val="bg1"/>
                </a:solidFill>
                <a:latin typeface="PKF Global Sans"/>
                <a:cs typeface="PKF Global Sans"/>
              </a:rPr>
              <a:t> </a:t>
            </a:r>
            <a:r>
              <a:rPr sz="1600">
                <a:solidFill>
                  <a:schemeClr val="bg1"/>
                </a:solidFill>
                <a:latin typeface="PKF Global Sans"/>
                <a:cs typeface="PKF Global Sans"/>
              </a:rPr>
              <a:t>does</a:t>
            </a:r>
            <a:r>
              <a:rPr sz="1600" spc="-12">
                <a:solidFill>
                  <a:schemeClr val="bg1"/>
                </a:solidFill>
                <a:latin typeface="PKF Global Sans"/>
                <a:cs typeface="PKF Global Sans"/>
              </a:rPr>
              <a:t> </a:t>
            </a:r>
            <a:r>
              <a:rPr sz="1600">
                <a:solidFill>
                  <a:schemeClr val="bg1"/>
                </a:solidFill>
                <a:latin typeface="PKF Global Sans"/>
                <a:cs typeface="PKF Global Sans"/>
              </a:rPr>
              <a:t>not</a:t>
            </a:r>
            <a:r>
              <a:rPr sz="1600" spc="-12">
                <a:solidFill>
                  <a:schemeClr val="bg1"/>
                </a:solidFill>
                <a:latin typeface="PKF Global Sans"/>
                <a:cs typeface="PKF Global Sans"/>
              </a:rPr>
              <a:t> </a:t>
            </a:r>
            <a:r>
              <a:rPr sz="1600">
                <a:solidFill>
                  <a:schemeClr val="bg1"/>
                </a:solidFill>
                <a:latin typeface="PKF Global Sans"/>
                <a:cs typeface="PKF Global Sans"/>
              </a:rPr>
              <a:t>accept</a:t>
            </a:r>
            <a:r>
              <a:rPr sz="1600" spc="-12">
                <a:solidFill>
                  <a:schemeClr val="bg1"/>
                </a:solidFill>
                <a:latin typeface="PKF Global Sans"/>
                <a:cs typeface="PKF Global Sans"/>
              </a:rPr>
              <a:t> </a:t>
            </a:r>
            <a:r>
              <a:rPr sz="1600">
                <a:solidFill>
                  <a:schemeClr val="bg1"/>
                </a:solidFill>
                <a:latin typeface="PKF Global Sans"/>
                <a:cs typeface="PKF Global Sans"/>
              </a:rPr>
              <a:t>any</a:t>
            </a:r>
            <a:r>
              <a:rPr sz="1600" spc="-18">
                <a:solidFill>
                  <a:schemeClr val="bg1"/>
                </a:solidFill>
                <a:latin typeface="PKF Global Sans"/>
                <a:cs typeface="PKF Global Sans"/>
              </a:rPr>
              <a:t> </a:t>
            </a:r>
            <a:r>
              <a:rPr sz="1600">
                <a:solidFill>
                  <a:schemeClr val="bg1"/>
                </a:solidFill>
                <a:latin typeface="PKF Global Sans"/>
                <a:cs typeface="PKF Global Sans"/>
              </a:rPr>
              <a:t>responsibility</a:t>
            </a:r>
            <a:r>
              <a:rPr sz="1600" spc="-12">
                <a:solidFill>
                  <a:schemeClr val="bg1"/>
                </a:solidFill>
                <a:latin typeface="PKF Global Sans"/>
                <a:cs typeface="PKF Global Sans"/>
              </a:rPr>
              <a:t> </a:t>
            </a:r>
            <a:r>
              <a:rPr sz="1600">
                <a:solidFill>
                  <a:schemeClr val="bg1"/>
                </a:solidFill>
                <a:latin typeface="PKF Global Sans"/>
                <a:cs typeface="PKF Global Sans"/>
              </a:rPr>
              <a:t>or</a:t>
            </a:r>
            <a:r>
              <a:rPr sz="1600" spc="-12">
                <a:solidFill>
                  <a:schemeClr val="bg1"/>
                </a:solidFill>
                <a:latin typeface="PKF Global Sans"/>
                <a:cs typeface="PKF Global Sans"/>
              </a:rPr>
              <a:t> liability </a:t>
            </a:r>
            <a:r>
              <a:rPr sz="1600">
                <a:solidFill>
                  <a:schemeClr val="bg1"/>
                </a:solidFill>
                <a:latin typeface="PKF Global Sans"/>
                <a:cs typeface="PKF Global Sans"/>
              </a:rPr>
              <a:t>for</a:t>
            </a:r>
            <a:r>
              <a:rPr sz="1600" spc="-6">
                <a:solidFill>
                  <a:schemeClr val="bg1"/>
                </a:solidFill>
                <a:latin typeface="PKF Global Sans"/>
                <a:cs typeface="PKF Global Sans"/>
              </a:rPr>
              <a:t> </a:t>
            </a:r>
            <a:r>
              <a:rPr sz="1600">
                <a:solidFill>
                  <a:schemeClr val="bg1"/>
                </a:solidFill>
                <a:latin typeface="PKF Global Sans"/>
                <a:cs typeface="PKF Global Sans"/>
              </a:rPr>
              <a:t>the</a:t>
            </a:r>
            <a:r>
              <a:rPr sz="1600" spc="-6">
                <a:solidFill>
                  <a:schemeClr val="bg1"/>
                </a:solidFill>
                <a:latin typeface="PKF Global Sans"/>
                <a:cs typeface="PKF Global Sans"/>
              </a:rPr>
              <a:t> </a:t>
            </a:r>
            <a:r>
              <a:rPr sz="1600">
                <a:solidFill>
                  <a:schemeClr val="bg1"/>
                </a:solidFill>
                <a:latin typeface="PKF Global Sans"/>
                <a:cs typeface="PKF Global Sans"/>
              </a:rPr>
              <a:t>actions</a:t>
            </a:r>
            <a:r>
              <a:rPr sz="1600" spc="-6">
                <a:solidFill>
                  <a:schemeClr val="bg1"/>
                </a:solidFill>
                <a:latin typeface="PKF Global Sans"/>
                <a:cs typeface="PKF Global Sans"/>
              </a:rPr>
              <a:t> </a:t>
            </a:r>
            <a:r>
              <a:rPr sz="1600">
                <a:solidFill>
                  <a:schemeClr val="bg1"/>
                </a:solidFill>
                <a:latin typeface="PKF Global Sans"/>
                <a:cs typeface="PKF Global Sans"/>
              </a:rPr>
              <a:t>or</a:t>
            </a:r>
            <a:r>
              <a:rPr sz="1600" spc="-6">
                <a:solidFill>
                  <a:schemeClr val="bg1"/>
                </a:solidFill>
                <a:latin typeface="PKF Global Sans"/>
                <a:cs typeface="PKF Global Sans"/>
              </a:rPr>
              <a:t> </a:t>
            </a:r>
            <a:r>
              <a:rPr sz="1600">
                <a:solidFill>
                  <a:schemeClr val="bg1"/>
                </a:solidFill>
                <a:latin typeface="PKF Global Sans"/>
                <a:cs typeface="PKF Global Sans"/>
              </a:rPr>
              <a:t>inactions</a:t>
            </a:r>
            <a:r>
              <a:rPr sz="1600" spc="-6">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any</a:t>
            </a:r>
            <a:r>
              <a:rPr sz="1600" spc="-6">
                <a:solidFill>
                  <a:schemeClr val="bg1"/>
                </a:solidFill>
                <a:latin typeface="PKF Global Sans"/>
                <a:cs typeface="PKF Global Sans"/>
              </a:rPr>
              <a:t> </a:t>
            </a:r>
            <a:r>
              <a:rPr sz="1600">
                <a:solidFill>
                  <a:schemeClr val="bg1"/>
                </a:solidFill>
                <a:latin typeface="PKF Global Sans"/>
                <a:cs typeface="PKF Global Sans"/>
              </a:rPr>
              <a:t>individual</a:t>
            </a:r>
            <a:r>
              <a:rPr sz="1600" spc="-6">
                <a:solidFill>
                  <a:schemeClr val="bg1"/>
                </a:solidFill>
                <a:latin typeface="PKF Global Sans"/>
                <a:cs typeface="PKF Global Sans"/>
              </a:rPr>
              <a:t> </a:t>
            </a:r>
            <a:r>
              <a:rPr sz="1600">
                <a:solidFill>
                  <a:schemeClr val="bg1"/>
                </a:solidFill>
                <a:latin typeface="PKF Global Sans"/>
                <a:cs typeface="PKF Global Sans"/>
              </a:rPr>
              <a:t>member</a:t>
            </a:r>
            <a:r>
              <a:rPr sz="1600" spc="-6">
                <a:solidFill>
                  <a:schemeClr val="bg1"/>
                </a:solidFill>
                <a:latin typeface="PKF Global Sans"/>
                <a:cs typeface="PKF Global Sans"/>
              </a:rPr>
              <a:t> </a:t>
            </a:r>
            <a:r>
              <a:rPr sz="1600">
                <a:solidFill>
                  <a:schemeClr val="bg1"/>
                </a:solidFill>
                <a:latin typeface="PKF Global Sans"/>
                <a:cs typeface="PKF Global Sans"/>
              </a:rPr>
              <a:t>or</a:t>
            </a:r>
            <a:r>
              <a:rPr sz="1600" spc="-6">
                <a:solidFill>
                  <a:schemeClr val="bg1"/>
                </a:solidFill>
                <a:latin typeface="PKF Global Sans"/>
                <a:cs typeface="PKF Global Sans"/>
              </a:rPr>
              <a:t> </a:t>
            </a:r>
            <a:r>
              <a:rPr sz="1600">
                <a:solidFill>
                  <a:schemeClr val="bg1"/>
                </a:solidFill>
                <a:latin typeface="PKF Global Sans"/>
                <a:cs typeface="PKF Global Sans"/>
              </a:rPr>
              <a:t>correspondent</a:t>
            </a:r>
            <a:r>
              <a:rPr sz="1600" spc="-6">
                <a:solidFill>
                  <a:schemeClr val="bg1"/>
                </a:solidFill>
                <a:latin typeface="PKF Global Sans"/>
                <a:cs typeface="PKF Global Sans"/>
              </a:rPr>
              <a:t> </a:t>
            </a:r>
            <a:r>
              <a:rPr sz="1600" spc="-42">
                <a:solidFill>
                  <a:schemeClr val="bg1"/>
                </a:solidFill>
                <a:latin typeface="PKF Global Sans"/>
                <a:cs typeface="PKF Global Sans"/>
              </a:rPr>
              <a:t>firm(s).</a:t>
            </a:r>
            <a:r>
              <a:rPr sz="1600" spc="-6">
                <a:solidFill>
                  <a:schemeClr val="bg1"/>
                </a:solidFill>
                <a:latin typeface="PKF Global Sans"/>
                <a:cs typeface="PKF Global Sans"/>
              </a:rPr>
              <a:t> </a:t>
            </a:r>
            <a:r>
              <a:rPr sz="1600">
                <a:solidFill>
                  <a:schemeClr val="bg1"/>
                </a:solidFill>
                <a:latin typeface="PKF Global Sans"/>
                <a:cs typeface="PKF Global Sans"/>
              </a:rPr>
              <a:t>Correspondent</a:t>
            </a:r>
            <a:r>
              <a:rPr sz="1600" spc="-6">
                <a:solidFill>
                  <a:schemeClr val="bg1"/>
                </a:solidFill>
                <a:latin typeface="PKF Global Sans"/>
                <a:cs typeface="PKF Global Sans"/>
              </a:rPr>
              <a:t> </a:t>
            </a:r>
            <a:r>
              <a:rPr sz="1600">
                <a:solidFill>
                  <a:schemeClr val="bg1"/>
                </a:solidFill>
                <a:latin typeface="PKF Global Sans"/>
                <a:cs typeface="PKF Global Sans"/>
              </a:rPr>
              <a:t>firms</a:t>
            </a:r>
            <a:r>
              <a:rPr sz="1600" spc="-6">
                <a:solidFill>
                  <a:schemeClr val="bg1"/>
                </a:solidFill>
                <a:latin typeface="PKF Global Sans"/>
                <a:cs typeface="PKF Global Sans"/>
              </a:rPr>
              <a:t> </a:t>
            </a:r>
            <a:r>
              <a:rPr sz="1600">
                <a:solidFill>
                  <a:schemeClr val="bg1"/>
                </a:solidFill>
                <a:latin typeface="PKF Global Sans"/>
                <a:cs typeface="PKF Global Sans"/>
              </a:rPr>
              <a:t>are</a:t>
            </a:r>
            <a:r>
              <a:rPr sz="1600" spc="-6">
                <a:solidFill>
                  <a:schemeClr val="bg1"/>
                </a:solidFill>
                <a:latin typeface="PKF Global Sans"/>
                <a:cs typeface="PKF Global Sans"/>
              </a:rPr>
              <a:t> </a:t>
            </a:r>
            <a:r>
              <a:rPr sz="1600">
                <a:solidFill>
                  <a:schemeClr val="bg1"/>
                </a:solidFill>
                <a:latin typeface="PKF Global Sans"/>
                <a:cs typeface="PKF Global Sans"/>
              </a:rPr>
              <a:t>not</a:t>
            </a:r>
            <a:r>
              <a:rPr sz="1600" spc="-6">
                <a:solidFill>
                  <a:schemeClr val="bg1"/>
                </a:solidFill>
                <a:latin typeface="PKF Global Sans"/>
                <a:cs typeface="PKF Global Sans"/>
              </a:rPr>
              <a:t> </a:t>
            </a:r>
            <a:r>
              <a:rPr sz="1600">
                <a:solidFill>
                  <a:schemeClr val="bg1"/>
                </a:solidFill>
                <a:latin typeface="PKF Global Sans"/>
                <a:cs typeface="PKF Global Sans"/>
              </a:rPr>
              <a:t>members</a:t>
            </a:r>
            <a:r>
              <a:rPr sz="1600" spc="-6">
                <a:solidFill>
                  <a:schemeClr val="bg1"/>
                </a:solidFill>
                <a:latin typeface="PKF Global Sans"/>
                <a:cs typeface="PKF Global Sans"/>
              </a:rPr>
              <a:t> </a:t>
            </a:r>
            <a:r>
              <a:rPr sz="1600">
                <a:solidFill>
                  <a:schemeClr val="bg1"/>
                </a:solidFill>
                <a:latin typeface="PKF Global Sans"/>
                <a:cs typeface="PKF Global Sans"/>
              </a:rPr>
              <a:t>of</a:t>
            </a:r>
            <a:r>
              <a:rPr sz="1600" spc="-6">
                <a:solidFill>
                  <a:schemeClr val="bg1"/>
                </a:solidFill>
                <a:latin typeface="PKF Global Sans"/>
                <a:cs typeface="PKF Global Sans"/>
              </a:rPr>
              <a:t> </a:t>
            </a:r>
            <a:r>
              <a:rPr sz="1600">
                <a:solidFill>
                  <a:schemeClr val="bg1"/>
                </a:solidFill>
                <a:latin typeface="PKF Global Sans"/>
                <a:cs typeface="PKF Global Sans"/>
              </a:rPr>
              <a:t>PKF </a:t>
            </a:r>
            <a:r>
              <a:rPr sz="1600" spc="-12">
                <a:solidFill>
                  <a:schemeClr val="bg1"/>
                </a:solidFill>
                <a:latin typeface="PKF Global Sans"/>
                <a:cs typeface="PKF Global Sans"/>
              </a:rPr>
              <a:t>Global.</a:t>
            </a:r>
            <a:endParaRPr sz="1600">
              <a:solidFill>
                <a:schemeClr val="bg1"/>
              </a:solidFill>
              <a:latin typeface="PKF Global Sans"/>
              <a:cs typeface="PKF Global Sans"/>
            </a:endParaRPr>
          </a:p>
        </p:txBody>
      </p:sp>
      <p:sp>
        <p:nvSpPr>
          <p:cNvPr id="13" name="object 11">
            <a:extLst>
              <a:ext uri="{FF2B5EF4-FFF2-40B4-BE49-F238E27FC236}">
                <a16:creationId xmlns:a16="http://schemas.microsoft.com/office/drawing/2014/main" id="{06FB639A-050E-59E9-2FE8-366AC067B409}"/>
              </a:ext>
            </a:extLst>
          </p:cNvPr>
          <p:cNvSpPr txBox="1"/>
          <p:nvPr userDrawn="1"/>
        </p:nvSpPr>
        <p:spPr>
          <a:xfrm>
            <a:off x="21045489" y="12653441"/>
            <a:ext cx="2804395" cy="270715"/>
          </a:xfrm>
          <a:prstGeom prst="rect">
            <a:avLst/>
          </a:prstGeom>
        </p:spPr>
        <p:txBody>
          <a:bodyPr vert="horz" wrap="square" lIns="0" tIns="0" rIns="0" bIns="0" rtlCol="0">
            <a:noAutofit/>
          </a:bodyPr>
          <a:lstStyle/>
          <a:p>
            <a:pPr marL="15403">
              <a:spcBef>
                <a:spcPts val="164"/>
              </a:spcBef>
            </a:pPr>
            <a:r>
              <a:rPr sz="1800">
                <a:solidFill>
                  <a:schemeClr val="bg1"/>
                </a:solidFill>
                <a:latin typeface="PKF Global Sans"/>
                <a:cs typeface="PKF Global Sans"/>
              </a:rPr>
              <a:t>©</a:t>
            </a:r>
            <a:r>
              <a:rPr sz="1800" spc="-24">
                <a:solidFill>
                  <a:schemeClr val="bg1"/>
                </a:solidFill>
                <a:latin typeface="PKF Global Sans"/>
                <a:cs typeface="PKF Global Sans"/>
              </a:rPr>
              <a:t> </a:t>
            </a:r>
            <a:r>
              <a:rPr sz="1800">
                <a:solidFill>
                  <a:schemeClr val="bg1"/>
                </a:solidFill>
                <a:latin typeface="PKF Global Sans"/>
                <a:cs typeface="PKF Global Sans"/>
              </a:rPr>
              <a:t>PKF</a:t>
            </a:r>
            <a:r>
              <a:rPr sz="1800" spc="-18">
                <a:solidFill>
                  <a:schemeClr val="bg1"/>
                </a:solidFill>
                <a:latin typeface="PKF Global Sans"/>
                <a:cs typeface="PKF Global Sans"/>
              </a:rPr>
              <a:t> </a:t>
            </a:r>
            <a:r>
              <a:rPr sz="1800">
                <a:solidFill>
                  <a:schemeClr val="bg1"/>
                </a:solidFill>
                <a:latin typeface="PKF Global Sans"/>
                <a:cs typeface="PKF Global Sans"/>
              </a:rPr>
              <a:t>International</a:t>
            </a:r>
            <a:r>
              <a:rPr sz="1800" spc="-24">
                <a:solidFill>
                  <a:schemeClr val="bg1"/>
                </a:solidFill>
                <a:latin typeface="PKF Global Sans"/>
                <a:cs typeface="PKF Global Sans"/>
              </a:rPr>
              <a:t> 2023</a:t>
            </a:r>
            <a:endParaRPr sz="1800">
              <a:solidFill>
                <a:schemeClr val="bg1"/>
              </a:solidFill>
              <a:latin typeface="PKF Global Sans"/>
              <a:cs typeface="PKF Global Sans"/>
            </a:endParaRPr>
          </a:p>
        </p:txBody>
      </p:sp>
    </p:spTree>
    <p:extLst>
      <p:ext uri="{BB962C8B-B14F-4D97-AF65-F5344CB8AC3E}">
        <p14:creationId xmlns:p14="http://schemas.microsoft.com/office/powerpoint/2010/main" val="413832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3B33A7EA-0883-5CF8-6F6F-E35C2C75681D}"/>
              </a:ext>
            </a:extLst>
          </p:cNvPr>
          <p:cNvSpPr>
            <a:spLocks noGrp="1"/>
          </p:cNvSpPr>
          <p:nvPr>
            <p:ph type="ftr" sz="quarter" idx="10"/>
          </p:nvPr>
        </p:nvSpPr>
        <p:spPr/>
        <p:txBody>
          <a:bodyPr/>
          <a:lstStyle/>
          <a:p>
            <a:r>
              <a:rPr lang="en-GB"/>
              <a:t>PKF Private Capital Solutions</a:t>
            </a:r>
          </a:p>
        </p:txBody>
      </p:sp>
      <p:sp>
        <p:nvSpPr>
          <p:cNvPr id="8" name="Slide Number Placeholder 7">
            <a:extLst>
              <a:ext uri="{FF2B5EF4-FFF2-40B4-BE49-F238E27FC236}">
                <a16:creationId xmlns:a16="http://schemas.microsoft.com/office/drawing/2014/main" id="{CF530D1A-DE2D-1ABE-A306-F80DD1A5838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9" name="Picture 8" descr="A picture containing text, clock, gauge, sign&#10;&#10;Description automatically generated">
            <a:extLst>
              <a:ext uri="{FF2B5EF4-FFF2-40B4-BE49-F238E27FC236}">
                <a16:creationId xmlns:a16="http://schemas.microsoft.com/office/drawing/2014/main" id="{318C4557-31E9-8EF6-31B3-38CFD978199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12" name="Rectangle 11">
            <a:extLst>
              <a:ext uri="{FF2B5EF4-FFF2-40B4-BE49-F238E27FC236}">
                <a16:creationId xmlns:a16="http://schemas.microsoft.com/office/drawing/2014/main" id="{868A34DC-0E47-A713-8B01-1ED81C2D019F}"/>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3" name="Isosceles Triangle 12">
            <a:extLst>
              <a:ext uri="{FF2B5EF4-FFF2-40B4-BE49-F238E27FC236}">
                <a16:creationId xmlns:a16="http://schemas.microsoft.com/office/drawing/2014/main" id="{1ED8C625-E63C-9A7A-56FF-C2D4A603D649}"/>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420187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9" name="Picture 8" descr="A blue background with white dots&#10;&#10;Description automatically generated with low confidence">
            <a:extLst>
              <a:ext uri="{FF2B5EF4-FFF2-40B4-BE49-F238E27FC236}">
                <a16:creationId xmlns:a16="http://schemas.microsoft.com/office/drawing/2014/main" id="{F47FC53A-A30E-92AE-8FDB-E894E966378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7" name="Footer Placeholder 6">
            <a:extLst>
              <a:ext uri="{FF2B5EF4-FFF2-40B4-BE49-F238E27FC236}">
                <a16:creationId xmlns:a16="http://schemas.microsoft.com/office/drawing/2014/main" id="{3F9C9AF0-BA9C-7477-75BF-686B297D5370}"/>
              </a:ext>
            </a:extLst>
          </p:cNvPr>
          <p:cNvSpPr>
            <a:spLocks noGrp="1"/>
          </p:cNvSpPr>
          <p:nvPr>
            <p:ph type="ftr" sz="quarter" idx="10"/>
          </p:nvPr>
        </p:nvSpPr>
        <p:spPr/>
        <p:txBody>
          <a:bodyPr/>
          <a:lstStyle>
            <a:lvl1pPr>
              <a:defRPr>
                <a:solidFill>
                  <a:schemeClr val="bg1"/>
                </a:solidFill>
              </a:defRPr>
            </a:lvl1pPr>
          </a:lstStyle>
          <a:p>
            <a:r>
              <a:rPr lang="en-GB"/>
              <a:t>PKF Private Capital Solutions</a:t>
            </a:r>
          </a:p>
        </p:txBody>
      </p:sp>
      <p:sp>
        <p:nvSpPr>
          <p:cNvPr id="8" name="Slide Number Placeholder 7">
            <a:extLst>
              <a:ext uri="{FF2B5EF4-FFF2-40B4-BE49-F238E27FC236}">
                <a16:creationId xmlns:a16="http://schemas.microsoft.com/office/drawing/2014/main" id="{7B5BEB6F-FCB3-4D49-CAA1-46F13D43EEC5}"/>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sp>
        <p:nvSpPr>
          <p:cNvPr id="2" name="Title 1"/>
          <p:cNvSpPr>
            <a:spLocks noGrp="1"/>
          </p:cNvSpPr>
          <p:nvPr>
            <p:ph type="title" hasCustomPrompt="1"/>
          </p:nvPr>
        </p:nvSpPr>
        <p:spPr>
          <a:xfrm>
            <a:off x="627971" y="6104017"/>
            <a:ext cx="10257743" cy="3330269"/>
          </a:xfrm>
        </p:spPr>
        <p:txBody>
          <a:bodyPr anchor="t" anchorCtr="0"/>
          <a:lstStyle>
            <a:lvl1pPr>
              <a:lnSpc>
                <a:spcPts val="9600"/>
              </a:lnSpc>
              <a:defRPr sz="9200">
                <a:solidFill>
                  <a:schemeClr val="bg1"/>
                </a:solidFill>
              </a:defRPr>
            </a:lvl1pPr>
          </a:lstStyle>
          <a:p>
            <a:r>
              <a:rPr lang="en-US"/>
              <a:t>Title</a:t>
            </a:r>
          </a:p>
        </p:txBody>
      </p:sp>
      <p:pic>
        <p:nvPicPr>
          <p:cNvPr id="6" name="Picture 5" descr="A picture containing text, clock, clipart, sign&#10;&#10;Description automatically generated">
            <a:extLst>
              <a:ext uri="{FF2B5EF4-FFF2-40B4-BE49-F238E27FC236}">
                <a16:creationId xmlns:a16="http://schemas.microsoft.com/office/drawing/2014/main" id="{1CE51AD0-E778-4153-7840-96440E5F2E3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11" name="Rectangle 10">
            <a:extLst>
              <a:ext uri="{FF2B5EF4-FFF2-40B4-BE49-F238E27FC236}">
                <a16:creationId xmlns:a16="http://schemas.microsoft.com/office/drawing/2014/main" id="{1A6AF356-175D-09AA-D1F8-D4A7E095180B}"/>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2" name="Isosceles Triangle 11">
            <a:extLst>
              <a:ext uri="{FF2B5EF4-FFF2-40B4-BE49-F238E27FC236}">
                <a16:creationId xmlns:a16="http://schemas.microsoft.com/office/drawing/2014/main" id="{6478F9D6-4D1B-2832-E1AD-F86AFF0214E8}"/>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382818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0" name="Picture 9" descr="A purple background with orange lines&#10;&#10;Description automatically generated with low confidence">
            <a:extLst>
              <a:ext uri="{FF2B5EF4-FFF2-40B4-BE49-F238E27FC236}">
                <a16:creationId xmlns:a16="http://schemas.microsoft.com/office/drawing/2014/main" id="{6594B84C-946D-E7DB-7AA1-63FF7AF2638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7" name="Footer Placeholder 6">
            <a:extLst>
              <a:ext uri="{FF2B5EF4-FFF2-40B4-BE49-F238E27FC236}">
                <a16:creationId xmlns:a16="http://schemas.microsoft.com/office/drawing/2014/main" id="{3F9C9AF0-BA9C-7477-75BF-686B297D5370}"/>
              </a:ext>
            </a:extLst>
          </p:cNvPr>
          <p:cNvSpPr>
            <a:spLocks noGrp="1"/>
          </p:cNvSpPr>
          <p:nvPr>
            <p:ph type="ftr" sz="quarter" idx="10"/>
          </p:nvPr>
        </p:nvSpPr>
        <p:spPr/>
        <p:txBody>
          <a:bodyPr/>
          <a:lstStyle>
            <a:lvl1pPr>
              <a:defRPr>
                <a:solidFill>
                  <a:schemeClr val="bg1"/>
                </a:solidFill>
              </a:defRPr>
            </a:lvl1pPr>
          </a:lstStyle>
          <a:p>
            <a:r>
              <a:rPr lang="en-GB"/>
              <a:t>PKF Private Capital Solutions</a:t>
            </a:r>
          </a:p>
        </p:txBody>
      </p:sp>
      <p:sp>
        <p:nvSpPr>
          <p:cNvPr id="8" name="Slide Number Placeholder 7">
            <a:extLst>
              <a:ext uri="{FF2B5EF4-FFF2-40B4-BE49-F238E27FC236}">
                <a16:creationId xmlns:a16="http://schemas.microsoft.com/office/drawing/2014/main" id="{7B5BEB6F-FCB3-4D49-CAA1-46F13D43EEC5}"/>
              </a:ext>
            </a:extLst>
          </p:cNvPr>
          <p:cNvSpPr>
            <a:spLocks noGrp="1"/>
          </p:cNvSpPr>
          <p:nvPr>
            <p:ph type="sldNum" sz="quarter" idx="11"/>
          </p:nvPr>
        </p:nvSpPr>
        <p:spPr/>
        <p:txBody>
          <a:bodyPr/>
          <a:lstStyle>
            <a:lvl1pPr>
              <a:defRPr>
                <a:solidFill>
                  <a:schemeClr val="bg1"/>
                </a:solidFill>
              </a:defRPr>
            </a:lvl1pPr>
          </a:lstStyle>
          <a:p>
            <a:fld id="{1607D40D-386B-4A5A-8268-9426B8BA40B6}" type="slidenum">
              <a:rPr lang="en-GB" smtClean="0"/>
              <a:pPr/>
              <a:t>‹#›</a:t>
            </a:fld>
            <a:endParaRPr lang="en-GB"/>
          </a:p>
        </p:txBody>
      </p:sp>
      <p:sp>
        <p:nvSpPr>
          <p:cNvPr id="2" name="Title 1"/>
          <p:cNvSpPr>
            <a:spLocks noGrp="1"/>
          </p:cNvSpPr>
          <p:nvPr>
            <p:ph type="title" hasCustomPrompt="1"/>
          </p:nvPr>
        </p:nvSpPr>
        <p:spPr>
          <a:xfrm>
            <a:off x="627971" y="6104017"/>
            <a:ext cx="10257743" cy="3330269"/>
          </a:xfrm>
        </p:spPr>
        <p:txBody>
          <a:bodyPr anchor="t" anchorCtr="0"/>
          <a:lstStyle>
            <a:lvl1pPr>
              <a:lnSpc>
                <a:spcPts val="9600"/>
              </a:lnSpc>
              <a:defRPr sz="9200">
                <a:solidFill>
                  <a:schemeClr val="bg1"/>
                </a:solidFill>
              </a:defRPr>
            </a:lvl1pPr>
          </a:lstStyle>
          <a:p>
            <a:r>
              <a:rPr lang="en-US"/>
              <a:t>Title</a:t>
            </a:r>
          </a:p>
        </p:txBody>
      </p:sp>
      <p:pic>
        <p:nvPicPr>
          <p:cNvPr id="6" name="Picture 5" descr="A picture containing text, clock, clipart, sign&#10;&#10;Description automatically generated">
            <a:extLst>
              <a:ext uri="{FF2B5EF4-FFF2-40B4-BE49-F238E27FC236}">
                <a16:creationId xmlns:a16="http://schemas.microsoft.com/office/drawing/2014/main" id="{1CE51AD0-E778-4153-7840-96440E5F2E3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5" name="Rectangle 4">
            <a:extLst>
              <a:ext uri="{FF2B5EF4-FFF2-40B4-BE49-F238E27FC236}">
                <a16:creationId xmlns:a16="http://schemas.microsoft.com/office/drawing/2014/main" id="{014AE3EC-7010-80CC-2D6D-66729FEDCE54}"/>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9" name="Isosceles Triangle 8">
            <a:extLst>
              <a:ext uri="{FF2B5EF4-FFF2-40B4-BE49-F238E27FC236}">
                <a16:creationId xmlns:a16="http://schemas.microsoft.com/office/drawing/2014/main" id="{56107FB3-0626-727C-440A-69D073FFC17F}"/>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242749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8" name="Picture 7" descr="A picture containing white, design&#10;&#10;Description automatically generated">
            <a:extLst>
              <a:ext uri="{FF2B5EF4-FFF2-40B4-BE49-F238E27FC236}">
                <a16:creationId xmlns:a16="http://schemas.microsoft.com/office/drawing/2014/main" id="{DAA55F07-E446-B256-B342-8A5EF0B4730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GB"/>
              <a:t>PKF Private Capital Solutions</a:t>
            </a:r>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33412" y="4854574"/>
            <a:ext cx="11558588" cy="587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Rectangle 12">
            <a:extLst>
              <a:ext uri="{FF2B5EF4-FFF2-40B4-BE49-F238E27FC236}">
                <a16:creationId xmlns:a16="http://schemas.microsoft.com/office/drawing/2014/main" id="{A33EB9BB-5315-CBE1-6BDD-CF8BB8C71851}"/>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4" name="Isosceles Triangle 13">
            <a:extLst>
              <a:ext uri="{FF2B5EF4-FFF2-40B4-BE49-F238E27FC236}">
                <a16:creationId xmlns:a16="http://schemas.microsoft.com/office/drawing/2014/main" id="{E2340038-3B5E-F069-9BB6-1904A4D21207}"/>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225405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pic>
        <p:nvPicPr>
          <p:cNvPr id="4" name="Picture 3" descr="A picture containing white, design&#10;&#10;Description automatically generated">
            <a:extLst>
              <a:ext uri="{FF2B5EF4-FFF2-40B4-BE49-F238E27FC236}">
                <a16:creationId xmlns:a16="http://schemas.microsoft.com/office/drawing/2014/main" id="{42E73238-335C-53EE-0CBC-18358F290E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GB"/>
              <a:t>PKF Private Capital Solutions</a:t>
            </a:r>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33412" y="4854574"/>
            <a:ext cx="11226800" cy="587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03353115-E686-97F7-5A7B-F76B86D2849A}"/>
              </a:ext>
            </a:extLst>
          </p:cNvPr>
          <p:cNvSpPr>
            <a:spLocks noGrp="1"/>
          </p:cNvSpPr>
          <p:nvPr>
            <p:ph type="body" sz="quarter" idx="13"/>
          </p:nvPr>
        </p:nvSpPr>
        <p:spPr>
          <a:xfrm>
            <a:off x="12342812" y="4854574"/>
            <a:ext cx="11226800" cy="587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Rectangle 10">
            <a:extLst>
              <a:ext uri="{FF2B5EF4-FFF2-40B4-BE49-F238E27FC236}">
                <a16:creationId xmlns:a16="http://schemas.microsoft.com/office/drawing/2014/main" id="{1B2FD13F-FF18-73C5-0977-6D937541681E}"/>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2" name="Isosceles Triangle 11">
            <a:extLst>
              <a:ext uri="{FF2B5EF4-FFF2-40B4-BE49-F238E27FC236}">
                <a16:creationId xmlns:a16="http://schemas.microsoft.com/office/drawing/2014/main" id="{D0325528-8F2C-A7F5-6168-D91C176CFD70}"/>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169110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pic>
        <p:nvPicPr>
          <p:cNvPr id="4" name="Picture 3" descr="A picture containing white, design&#10;&#10;Description automatically generated">
            <a:extLst>
              <a:ext uri="{FF2B5EF4-FFF2-40B4-BE49-F238E27FC236}">
                <a16:creationId xmlns:a16="http://schemas.microsoft.com/office/drawing/2014/main" id="{67B513A0-F626-59F6-15F5-322663F05C5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6" name="Footer Placeholder 5">
            <a:extLst>
              <a:ext uri="{FF2B5EF4-FFF2-40B4-BE49-F238E27FC236}">
                <a16:creationId xmlns:a16="http://schemas.microsoft.com/office/drawing/2014/main" id="{A8ED18BF-4BCC-5292-BD4B-F4A49731A28B}"/>
              </a:ext>
            </a:extLst>
          </p:cNvPr>
          <p:cNvSpPr>
            <a:spLocks noGrp="1"/>
          </p:cNvSpPr>
          <p:nvPr>
            <p:ph type="ftr" sz="quarter" idx="10"/>
          </p:nvPr>
        </p:nvSpPr>
        <p:spPr/>
        <p:txBody>
          <a:bodyPr/>
          <a:lstStyle/>
          <a:p>
            <a:r>
              <a:rPr lang="en-GB"/>
              <a:t>PKF Private Capital Solutions</a:t>
            </a:r>
          </a:p>
        </p:txBody>
      </p:sp>
      <p:sp>
        <p:nvSpPr>
          <p:cNvPr id="7" name="Slide Number Placeholder 6">
            <a:extLst>
              <a:ext uri="{FF2B5EF4-FFF2-40B4-BE49-F238E27FC236}">
                <a16:creationId xmlns:a16="http://schemas.microsoft.com/office/drawing/2014/main" id="{5CBBA581-3672-632E-AD2A-A0FBD7E62EA3}"/>
              </a:ext>
            </a:extLst>
          </p:cNvPr>
          <p:cNvSpPr>
            <a:spLocks noGrp="1"/>
          </p:cNvSpPr>
          <p:nvPr>
            <p:ph type="sldNum" sz="quarter" idx="11"/>
          </p:nvPr>
        </p:nvSpPr>
        <p:spPr/>
        <p:txBody>
          <a:bodyPr/>
          <a:lstStyle/>
          <a:p>
            <a:fld id="{1607D40D-386B-4A5A-8268-9426B8BA40B6}" type="slidenum">
              <a:rPr lang="en-GB" smtClean="0"/>
              <a:t>‹#›</a:t>
            </a:fld>
            <a:endParaRPr lang="en-GB"/>
          </a:p>
        </p:txBody>
      </p:sp>
      <p:pic>
        <p:nvPicPr>
          <p:cNvPr id="3" name="Picture 2" descr="A picture containing text, clock, gauge, sign&#10;&#10;Description automatically generated">
            <a:extLst>
              <a:ext uri="{FF2B5EF4-FFF2-40B4-BE49-F238E27FC236}">
                <a16:creationId xmlns:a16="http://schemas.microsoft.com/office/drawing/2014/main" id="{8FCEA4A4-4669-44A4-4678-10E2B9072BA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38174" y="12362626"/>
            <a:ext cx="1635209" cy="565179"/>
          </a:xfrm>
          <a:prstGeom prst="rect">
            <a:avLst/>
          </a:prstGeom>
        </p:spPr>
      </p:pic>
      <p:sp>
        <p:nvSpPr>
          <p:cNvPr id="2" name="Title 1"/>
          <p:cNvSpPr>
            <a:spLocks noGrp="1"/>
          </p:cNvSpPr>
          <p:nvPr>
            <p:ph type="title" hasCustomPrompt="1"/>
          </p:nvPr>
        </p:nvSpPr>
        <p:spPr>
          <a:xfrm>
            <a:off x="633413" y="2987676"/>
            <a:ext cx="11558588" cy="1584324"/>
          </a:xfrm>
        </p:spPr>
        <p:txBody>
          <a:bodyPr/>
          <a:lstStyle/>
          <a:p>
            <a:r>
              <a:rPr lang="en-US"/>
              <a:t>Title</a:t>
            </a:r>
          </a:p>
        </p:txBody>
      </p:sp>
      <p:sp>
        <p:nvSpPr>
          <p:cNvPr id="9" name="Text Placeholder 8">
            <a:extLst>
              <a:ext uri="{FF2B5EF4-FFF2-40B4-BE49-F238E27FC236}">
                <a16:creationId xmlns:a16="http://schemas.microsoft.com/office/drawing/2014/main" id="{F81CB23E-09DC-7C7B-CC56-B870AC0CB3DB}"/>
              </a:ext>
            </a:extLst>
          </p:cNvPr>
          <p:cNvSpPr>
            <a:spLocks noGrp="1"/>
          </p:cNvSpPr>
          <p:nvPr>
            <p:ph type="body" sz="quarter" idx="12"/>
          </p:nvPr>
        </p:nvSpPr>
        <p:spPr>
          <a:xfrm>
            <a:off x="633412" y="4854574"/>
            <a:ext cx="11226800" cy="5873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11">
            <a:extLst>
              <a:ext uri="{FF2B5EF4-FFF2-40B4-BE49-F238E27FC236}">
                <a16:creationId xmlns:a16="http://schemas.microsoft.com/office/drawing/2014/main" id="{4E4BC62E-6F7D-80CD-4A57-9F1AF558CEA9}"/>
              </a:ext>
            </a:extLst>
          </p:cNvPr>
          <p:cNvSpPr>
            <a:spLocks noGrp="1"/>
          </p:cNvSpPr>
          <p:nvPr>
            <p:ph type="pic" sz="quarter" idx="13"/>
          </p:nvPr>
        </p:nvSpPr>
        <p:spPr>
          <a:xfrm>
            <a:off x="14302800" y="4806000"/>
            <a:ext cx="9446400" cy="4896000"/>
          </a:xfrm>
          <a:prstGeom prst="roundRect">
            <a:avLst>
              <a:gd name="adj" fmla="val 2900"/>
            </a:avLst>
          </a:prstGeom>
          <a:solidFill>
            <a:srgbClr val="E7EBF2"/>
          </a:solidFill>
        </p:spPr>
        <p:txBody>
          <a:bodyPr anchor="ctr" anchorCtr="0"/>
          <a:lstStyle>
            <a:lvl1pPr algn="ctr">
              <a:defRPr/>
            </a:lvl1pPr>
          </a:lstStyle>
          <a:p>
            <a:endParaRPr lang="en-GB"/>
          </a:p>
        </p:txBody>
      </p:sp>
      <p:sp>
        <p:nvSpPr>
          <p:cNvPr id="14" name="Text Placeholder 13">
            <a:extLst>
              <a:ext uri="{FF2B5EF4-FFF2-40B4-BE49-F238E27FC236}">
                <a16:creationId xmlns:a16="http://schemas.microsoft.com/office/drawing/2014/main" id="{5DBE9D18-2350-6870-EB9F-D2C8DB309571}"/>
              </a:ext>
            </a:extLst>
          </p:cNvPr>
          <p:cNvSpPr>
            <a:spLocks noGrp="1"/>
          </p:cNvSpPr>
          <p:nvPr>
            <p:ph type="body" sz="quarter" idx="14" hasCustomPrompt="1"/>
          </p:nvPr>
        </p:nvSpPr>
        <p:spPr>
          <a:xfrm>
            <a:off x="14303374" y="10072681"/>
            <a:ext cx="9446400" cy="338137"/>
          </a:xfrm>
        </p:spPr>
        <p:txBody>
          <a:bodyPr/>
          <a:lstStyle>
            <a:lvl1pPr>
              <a:lnSpc>
                <a:spcPct val="100000"/>
              </a:lnSpc>
              <a:defRPr sz="1600"/>
            </a:lvl1pPr>
          </a:lstStyle>
          <a:p>
            <a:pPr lvl="0"/>
            <a:r>
              <a:rPr lang="en-US"/>
              <a:t>Image Caption</a:t>
            </a:r>
          </a:p>
        </p:txBody>
      </p:sp>
      <p:sp>
        <p:nvSpPr>
          <p:cNvPr id="17" name="Rectangle 16">
            <a:extLst>
              <a:ext uri="{FF2B5EF4-FFF2-40B4-BE49-F238E27FC236}">
                <a16:creationId xmlns:a16="http://schemas.microsoft.com/office/drawing/2014/main" id="{1098F9FB-5115-27E1-ED4A-0EF642CC9507}"/>
              </a:ext>
            </a:extLst>
          </p:cNvPr>
          <p:cNvSpPr/>
          <p:nvPr userDrawn="1"/>
        </p:nvSpPr>
        <p:spPr>
          <a:xfrm>
            <a:off x="4036899" y="14192689"/>
            <a:ext cx="5192825" cy="30761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lgn="l">
              <a:spcAft>
                <a:spcPts val="312"/>
              </a:spcAft>
            </a:pPr>
            <a:r>
              <a:rPr lang="en-GB" sz="2000"/>
              <a:t>To change the Footer throughout –</a:t>
            </a:r>
          </a:p>
          <a:p>
            <a:pPr marL="457200" indent="-457200" algn="l">
              <a:spcAft>
                <a:spcPts val="312"/>
              </a:spcAft>
              <a:buFont typeface="+mj-lt"/>
              <a:buAutoNum type="arabicPeriod"/>
            </a:pPr>
            <a:r>
              <a:rPr lang="en-GB" sz="2000"/>
              <a:t> Select the “Insert” tab from the top ribbon</a:t>
            </a:r>
          </a:p>
          <a:p>
            <a:pPr marL="457200" indent="-457200" algn="l">
              <a:spcAft>
                <a:spcPts val="312"/>
              </a:spcAft>
              <a:buFont typeface="+mj-lt"/>
              <a:buAutoNum type="arabicPeriod"/>
            </a:pPr>
            <a:r>
              <a:rPr lang="en-GB" sz="2000"/>
              <a:t>Select “Header &amp; Footer”</a:t>
            </a:r>
          </a:p>
          <a:p>
            <a:pPr marL="457200" indent="-457200" algn="l">
              <a:spcAft>
                <a:spcPts val="312"/>
              </a:spcAft>
              <a:buFont typeface="+mj-lt"/>
              <a:buAutoNum type="arabicPeriod"/>
            </a:pPr>
            <a:r>
              <a:rPr lang="en-GB" sz="2000"/>
              <a:t>In the Footer box change “Presentation Title • March 2023” to whatever you like</a:t>
            </a:r>
          </a:p>
          <a:p>
            <a:pPr marL="457200" indent="-457200" algn="l">
              <a:spcAft>
                <a:spcPts val="312"/>
              </a:spcAft>
              <a:buFont typeface="+mj-lt"/>
              <a:buAutoNum type="arabicPeriod"/>
            </a:pPr>
            <a:r>
              <a:rPr lang="en-GB" sz="2000"/>
              <a:t>Select “Apply to All”</a:t>
            </a:r>
          </a:p>
          <a:p>
            <a:pPr marL="89017" indent="-89017" algn="l">
              <a:buFont typeface="+mj-lt"/>
              <a:buAutoNum type="arabicPeriod"/>
            </a:pPr>
            <a:endParaRPr lang="en-GB" sz="2000"/>
          </a:p>
        </p:txBody>
      </p:sp>
      <p:sp>
        <p:nvSpPr>
          <p:cNvPr id="18" name="Isosceles Triangle 17">
            <a:extLst>
              <a:ext uri="{FF2B5EF4-FFF2-40B4-BE49-F238E27FC236}">
                <a16:creationId xmlns:a16="http://schemas.microsoft.com/office/drawing/2014/main" id="{49B64EE9-0046-DC62-4089-2493AB2FE5BC}"/>
              </a:ext>
            </a:extLst>
          </p:cNvPr>
          <p:cNvSpPr/>
          <p:nvPr userDrawn="1"/>
        </p:nvSpPr>
        <p:spPr>
          <a:xfrm>
            <a:off x="6353727" y="13918447"/>
            <a:ext cx="559170" cy="33813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67"/>
          </a:p>
        </p:txBody>
      </p:sp>
    </p:spTree>
    <p:extLst>
      <p:ext uri="{BB962C8B-B14F-4D97-AF65-F5344CB8AC3E}">
        <p14:creationId xmlns:p14="http://schemas.microsoft.com/office/powerpoint/2010/main" val="86871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413" y="2987676"/>
            <a:ext cx="11558588" cy="1584324"/>
          </a:xfrm>
          <a:prstGeom prst="rect">
            <a:avLst/>
          </a:prstGeom>
        </p:spPr>
        <p:txBody>
          <a:bodyPr vert="horz" lIns="0" tIns="0" rIns="0" bIns="0" rtlCol="0" anchor="t" anchorCtr="0">
            <a:noAutofit/>
          </a:bodyPr>
          <a:lstStyle/>
          <a:p>
            <a:r>
              <a:rPr lang="en-US"/>
              <a:t>Title</a:t>
            </a:r>
          </a:p>
        </p:txBody>
      </p:sp>
      <p:sp>
        <p:nvSpPr>
          <p:cNvPr id="3" name="Text Placeholder 2"/>
          <p:cNvSpPr>
            <a:spLocks noGrp="1"/>
          </p:cNvSpPr>
          <p:nvPr>
            <p:ph type="body" idx="1"/>
          </p:nvPr>
        </p:nvSpPr>
        <p:spPr>
          <a:xfrm>
            <a:off x="633412" y="4854575"/>
            <a:ext cx="11558588" cy="5873749"/>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39457" y="12653963"/>
            <a:ext cx="7652543" cy="338137"/>
          </a:xfrm>
          <a:prstGeom prst="rect">
            <a:avLst/>
          </a:prstGeom>
        </p:spPr>
        <p:txBody>
          <a:bodyPr vert="horz" lIns="0" tIns="0" rIns="0" bIns="0" rtlCol="0" anchor="t" anchorCtr="0"/>
          <a:lstStyle>
            <a:lvl1pPr algn="l">
              <a:defRPr sz="1800">
                <a:solidFill>
                  <a:schemeClr val="tx1"/>
                </a:solidFill>
              </a:defRPr>
            </a:lvl1pPr>
          </a:lstStyle>
          <a:p>
            <a:r>
              <a:rPr lang="en-GB"/>
              <a:t>PKF Private Capital Solutions</a:t>
            </a:r>
          </a:p>
        </p:txBody>
      </p:sp>
      <p:sp>
        <p:nvSpPr>
          <p:cNvPr id="6" name="Slide Number Placeholder 5"/>
          <p:cNvSpPr>
            <a:spLocks noGrp="1"/>
          </p:cNvSpPr>
          <p:nvPr>
            <p:ph type="sldNum" sz="quarter" idx="4"/>
          </p:nvPr>
        </p:nvSpPr>
        <p:spPr>
          <a:xfrm>
            <a:off x="23182253" y="12637296"/>
            <a:ext cx="984250" cy="338137"/>
          </a:xfrm>
          <a:prstGeom prst="rect">
            <a:avLst/>
          </a:prstGeom>
        </p:spPr>
        <p:txBody>
          <a:bodyPr vert="horz" lIns="0" tIns="0" rIns="0" bIns="0" rtlCol="0" anchor="t" anchorCtr="0"/>
          <a:lstStyle>
            <a:lvl1pPr algn="ctr">
              <a:defRPr lang="en-GB" smtClean="0"/>
            </a:lvl1pPr>
          </a:lstStyle>
          <a:p>
            <a:fld id="{1607D40D-386B-4A5A-8268-9426B8BA40B6}" type="slidenum">
              <a:rPr lang="en-GB" smtClean="0"/>
              <a:pPr/>
              <a:t>‹#›</a:t>
            </a:fld>
            <a:endParaRPr lang="en-GB"/>
          </a:p>
        </p:txBody>
      </p:sp>
    </p:spTree>
    <p:extLst>
      <p:ext uri="{BB962C8B-B14F-4D97-AF65-F5344CB8AC3E}">
        <p14:creationId xmlns:p14="http://schemas.microsoft.com/office/powerpoint/2010/main" val="2500684304"/>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62" r:id="rId4"/>
    <p:sldLayoutId id="2147483663" r:id="rId5"/>
    <p:sldLayoutId id="2147483673" r:id="rId6"/>
    <p:sldLayoutId id="2147483670" r:id="rId7"/>
    <p:sldLayoutId id="2147483671" r:id="rId8"/>
    <p:sldLayoutId id="2147483672" r:id="rId9"/>
    <p:sldLayoutId id="2147483674" r:id="rId10"/>
    <p:sldLayoutId id="2147483675" r:id="rId11"/>
    <p:sldLayoutId id="2147483666" r:id="rId12"/>
    <p:sldLayoutId id="2147483668" r:id="rId13"/>
    <p:sldLayoutId id="2147483669" r:id="rId14"/>
    <p:sldLayoutId id="2147483667"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828800" rtl="0" eaLnBrk="1" latinLnBrk="0" hangingPunct="1">
        <a:lnSpc>
          <a:spcPts val="8400"/>
        </a:lnSpc>
        <a:spcBef>
          <a:spcPct val="0"/>
        </a:spcBef>
        <a:buNone/>
        <a:defRPr sz="7200" kern="1200" spc="-150" baseline="0">
          <a:solidFill>
            <a:schemeClr val="tx1"/>
          </a:solidFill>
          <a:latin typeface="+mj-lt"/>
          <a:ea typeface="+mj-ea"/>
          <a:cs typeface="+mj-cs"/>
        </a:defRPr>
      </a:lvl1pPr>
    </p:titleStyle>
    <p:body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guide id="3" pos="423" userDrawn="1">
          <p15:clr>
            <a:srgbClr val="F26B43"/>
          </p15:clr>
        </p15:guide>
        <p15:guide id="4" pos="14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412" y="2987676"/>
            <a:ext cx="11558588" cy="1584324"/>
          </a:xfrm>
          <a:prstGeom prst="rect">
            <a:avLst/>
          </a:prstGeom>
        </p:spPr>
        <p:txBody>
          <a:bodyPr vert="horz" lIns="0" tIns="0" rIns="0" bIns="0" rtlCol="0" anchor="t" anchorCtr="0">
            <a:noAutofit/>
          </a:bodyPr>
          <a:lstStyle/>
          <a:p>
            <a:r>
              <a:rPr lang="en-US"/>
              <a:t>Title</a:t>
            </a:r>
          </a:p>
        </p:txBody>
      </p:sp>
      <p:sp>
        <p:nvSpPr>
          <p:cNvPr id="3" name="Text Placeholder 2"/>
          <p:cNvSpPr>
            <a:spLocks noGrp="1"/>
          </p:cNvSpPr>
          <p:nvPr>
            <p:ph type="body" idx="1"/>
          </p:nvPr>
        </p:nvSpPr>
        <p:spPr>
          <a:xfrm>
            <a:off x="633412" y="4854575"/>
            <a:ext cx="11558588" cy="587374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39457" y="12653963"/>
            <a:ext cx="7652543" cy="338137"/>
          </a:xfrm>
          <a:prstGeom prst="rect">
            <a:avLst/>
          </a:prstGeom>
        </p:spPr>
        <p:txBody>
          <a:bodyPr vert="horz" lIns="0" tIns="0" rIns="0" bIns="0" rtlCol="0" anchor="t" anchorCtr="0"/>
          <a:lstStyle>
            <a:lvl1pPr algn="l">
              <a:defRPr sz="1800">
                <a:solidFill>
                  <a:schemeClr val="tx1"/>
                </a:solidFill>
              </a:defRPr>
            </a:lvl1pPr>
          </a:lstStyle>
          <a:p>
            <a:r>
              <a:rPr lang="en-US"/>
              <a:t>Global Gathering · October 2023</a:t>
            </a:r>
            <a:endParaRPr lang="en-GB"/>
          </a:p>
        </p:txBody>
      </p:sp>
      <p:sp>
        <p:nvSpPr>
          <p:cNvPr id="6" name="Slide Number Placeholder 5"/>
          <p:cNvSpPr>
            <a:spLocks noGrp="1"/>
          </p:cNvSpPr>
          <p:nvPr>
            <p:ph type="sldNum" sz="quarter" idx="4"/>
          </p:nvPr>
        </p:nvSpPr>
        <p:spPr>
          <a:xfrm>
            <a:off x="23182253" y="12637296"/>
            <a:ext cx="984250" cy="338137"/>
          </a:xfrm>
          <a:prstGeom prst="rect">
            <a:avLst/>
          </a:prstGeom>
        </p:spPr>
        <p:txBody>
          <a:bodyPr vert="horz" lIns="0" tIns="0" rIns="0" bIns="0" rtlCol="0" anchor="t" anchorCtr="0"/>
          <a:lstStyle>
            <a:lvl1pPr algn="ctr">
              <a:defRPr lang="en-GB" smtClean="0"/>
            </a:lvl1pPr>
          </a:lstStyle>
          <a:p>
            <a:fld id="{1607D40D-386B-4A5A-8268-9426B8BA40B6}" type="slidenum">
              <a:rPr lang="en-GB" smtClean="0"/>
              <a:pPr/>
              <a:t>‹#›</a:t>
            </a:fld>
            <a:endParaRPr lang="en-GB"/>
          </a:p>
        </p:txBody>
      </p:sp>
    </p:spTree>
    <p:extLst>
      <p:ext uri="{BB962C8B-B14F-4D97-AF65-F5344CB8AC3E}">
        <p14:creationId xmlns:p14="http://schemas.microsoft.com/office/powerpoint/2010/main" val="28610898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828800" rtl="0" eaLnBrk="1" latinLnBrk="0" hangingPunct="1">
        <a:lnSpc>
          <a:spcPts val="8400"/>
        </a:lnSpc>
        <a:spcBef>
          <a:spcPct val="0"/>
        </a:spcBef>
        <a:buNone/>
        <a:defRPr sz="7200" kern="1200" spc="-150" baseline="0">
          <a:solidFill>
            <a:srgbClr val="0F3780"/>
          </a:solidFill>
          <a:latin typeface="+mj-lt"/>
          <a:ea typeface="+mj-ea"/>
          <a:cs typeface="+mj-cs"/>
        </a:defRPr>
      </a:lvl1pPr>
    </p:titleStyle>
    <p:bodyStyle>
      <a:lvl1pPr marL="0" indent="0" algn="l" defTabSz="1828800" rtl="0" eaLnBrk="1" latinLnBrk="0" hangingPunct="1">
        <a:lnSpc>
          <a:spcPts val="4000"/>
        </a:lnSpc>
        <a:spcBef>
          <a:spcPts val="2000"/>
        </a:spcBef>
        <a:buClr>
          <a:srgbClr val="0F3780"/>
        </a:buClr>
        <a:buFont typeface="Arial" panose="020B0604020202020204" pitchFamily="34" charset="0"/>
        <a:buNone/>
        <a:defRPr sz="3000" kern="1200">
          <a:solidFill>
            <a:srgbClr val="0F3780"/>
          </a:solidFill>
          <a:latin typeface="+mn-lt"/>
          <a:ea typeface="+mn-ea"/>
          <a:cs typeface="+mn-cs"/>
        </a:defRPr>
      </a:lvl1pPr>
      <a:lvl2pPr marL="358775" indent="-358775" algn="l" defTabSz="1828800" rtl="0" eaLnBrk="1" latinLnBrk="0" hangingPunct="1">
        <a:lnSpc>
          <a:spcPts val="4000"/>
        </a:lnSpc>
        <a:spcBef>
          <a:spcPts val="1000"/>
        </a:spcBef>
        <a:buClr>
          <a:srgbClr val="0F3780"/>
        </a:buClr>
        <a:buFont typeface="PKF Global Sans" panose="00000500000000000000" pitchFamily="50" charset="0"/>
        <a:buChar char="·"/>
        <a:defRPr sz="3000" kern="1200">
          <a:solidFill>
            <a:srgbClr val="0F3780"/>
          </a:solidFill>
          <a:latin typeface="+mn-lt"/>
          <a:ea typeface="+mn-ea"/>
          <a:cs typeface="+mn-cs"/>
        </a:defRPr>
      </a:lvl2pPr>
      <a:lvl3pPr marL="717550" indent="-358775" algn="l" defTabSz="1828800" rtl="0" eaLnBrk="1" latinLnBrk="0" hangingPunct="1">
        <a:lnSpc>
          <a:spcPts val="4000"/>
        </a:lnSpc>
        <a:spcBef>
          <a:spcPts val="1000"/>
        </a:spcBef>
        <a:buClr>
          <a:srgbClr val="0F3780"/>
        </a:buClr>
        <a:buFont typeface="PKF Global Sans" panose="00000500000000000000" pitchFamily="50" charset="0"/>
        <a:buChar char="-"/>
        <a:defRPr sz="3000" kern="1200">
          <a:solidFill>
            <a:srgbClr val="0F3780"/>
          </a:solidFill>
          <a:latin typeface="+mn-lt"/>
          <a:ea typeface="+mn-ea"/>
          <a:cs typeface="+mn-cs"/>
        </a:defRPr>
      </a:lvl3pPr>
      <a:lvl4pPr marL="1076325" indent="-358775" algn="l" defTabSz="1828800" rtl="0" eaLnBrk="1" latinLnBrk="0" hangingPunct="1">
        <a:lnSpc>
          <a:spcPts val="4000"/>
        </a:lnSpc>
        <a:spcBef>
          <a:spcPts val="1000"/>
        </a:spcBef>
        <a:buClr>
          <a:srgbClr val="0F3780"/>
        </a:buClr>
        <a:buFont typeface="PKF Global Sans" panose="00000500000000000000" pitchFamily="50" charset="0"/>
        <a:buChar char="·"/>
        <a:defRPr sz="3000" kern="1200">
          <a:solidFill>
            <a:srgbClr val="0F3780"/>
          </a:solidFill>
          <a:latin typeface="+mn-lt"/>
          <a:ea typeface="+mn-ea"/>
          <a:cs typeface="+mn-cs"/>
        </a:defRPr>
      </a:lvl4pPr>
      <a:lvl5pPr marL="1435100" indent="-358775" algn="l" defTabSz="1828800" rtl="0" eaLnBrk="1" latinLnBrk="0" hangingPunct="1">
        <a:lnSpc>
          <a:spcPts val="4000"/>
        </a:lnSpc>
        <a:spcBef>
          <a:spcPts val="1000"/>
        </a:spcBef>
        <a:buClr>
          <a:srgbClr val="0F3780"/>
        </a:buClr>
        <a:buFont typeface="PKF Global Sans" panose="00000500000000000000" pitchFamily="50" charset="0"/>
        <a:buChar char="-"/>
        <a:defRPr sz="3000" kern="1200">
          <a:solidFill>
            <a:srgbClr val="0F3780"/>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guide id="3" pos="423">
          <p15:clr>
            <a:srgbClr val="F26B43"/>
          </p15:clr>
        </p15:guide>
        <p15:guide id="4" pos="149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hyperlink" Target="mailto:bwong@pkf-l.com" TargetMode="External"/><Relationship Id="rId18" Type="http://schemas.openxmlformats.org/officeDocument/2006/relationships/image" Target="../media/image63.png"/><Relationship Id="rId26" Type="http://schemas.openxmlformats.org/officeDocument/2006/relationships/image" Target="../media/image68.jpg"/><Relationship Id="rId3" Type="http://schemas.openxmlformats.org/officeDocument/2006/relationships/image" Target="../media/image57.png"/><Relationship Id="rId21" Type="http://schemas.openxmlformats.org/officeDocument/2006/relationships/hyperlink" Target="mailto:kokkeong.ang@pkf.com%3Eengkian.lee@pkf.com" TargetMode="External"/><Relationship Id="rId7" Type="http://schemas.openxmlformats.org/officeDocument/2006/relationships/hyperlink" Target="mailto:dkolan@bpbcpa.com" TargetMode="External"/><Relationship Id="rId12" Type="http://schemas.openxmlformats.org/officeDocument/2006/relationships/image" Target="../media/image60.png"/><Relationship Id="rId17" Type="http://schemas.openxmlformats.org/officeDocument/2006/relationships/image" Target="../media/image62.jpeg"/><Relationship Id="rId25" Type="http://schemas.openxmlformats.org/officeDocument/2006/relationships/image" Target="../media/image67.png"/><Relationship Id="rId2" Type="http://schemas.openxmlformats.org/officeDocument/2006/relationships/image" Target="../media/image56.png"/><Relationship Id="rId16" Type="http://schemas.openxmlformats.org/officeDocument/2006/relationships/image" Target="../media/image61.jpeg"/><Relationship Id="rId20" Type="http://schemas.openxmlformats.org/officeDocument/2006/relationships/hyperlink" Target="mailto:amyhui@pkf-hk.com" TargetMode="External"/><Relationship Id="rId1" Type="http://schemas.openxmlformats.org/officeDocument/2006/relationships/slideLayout" Target="../slideLayouts/slideLayout7.xml"/><Relationship Id="rId6" Type="http://schemas.openxmlformats.org/officeDocument/2006/relationships/hyperlink" Target="mailto:jmoore@pkfod.com" TargetMode="External"/><Relationship Id="rId11" Type="http://schemas.openxmlformats.org/officeDocument/2006/relationships/hyperlink" Target="mailto:raldir@bpbcpa.com" TargetMode="External"/><Relationship Id="rId24" Type="http://schemas.openxmlformats.org/officeDocument/2006/relationships/hyperlink" Target="mailto:sgalbo@pkf.com.au" TargetMode="External"/><Relationship Id="rId5" Type="http://schemas.openxmlformats.org/officeDocument/2006/relationships/hyperlink" Target="mailto:mhayes@pkfod.com" TargetMode="External"/><Relationship Id="rId15" Type="http://schemas.openxmlformats.org/officeDocument/2006/relationships/hyperlink" Target="mailto:jean.medernach@pkf.lu" TargetMode="External"/><Relationship Id="rId23" Type="http://schemas.openxmlformats.org/officeDocument/2006/relationships/image" Target="../media/image66.jpeg"/><Relationship Id="rId10" Type="http://schemas.openxmlformats.org/officeDocument/2006/relationships/image" Target="../media/image59.jpeg"/><Relationship Id="rId19" Type="http://schemas.openxmlformats.org/officeDocument/2006/relationships/image" Target="../media/image64.jpeg"/><Relationship Id="rId4" Type="http://schemas.openxmlformats.org/officeDocument/2006/relationships/hyperlink" Target="mailto:mstellwagen@pkfod.com" TargetMode="External"/><Relationship Id="rId9" Type="http://schemas.openxmlformats.org/officeDocument/2006/relationships/image" Target="../media/image58.png"/><Relationship Id="rId14" Type="http://schemas.openxmlformats.org/officeDocument/2006/relationships/hyperlink" Target="mailto:david-Frederic.bisseuil@pkf-arsilon.com" TargetMode="External"/><Relationship Id="rId22"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3" Type="http://schemas.openxmlformats.org/officeDocument/2006/relationships/image" Target="../media/image30.sv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mstellwagen@pkfod.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spreri@pkf.com.au" TargetMode="External"/><Relationship Id="rId2" Type="http://schemas.openxmlformats.org/officeDocument/2006/relationships/image" Target="../media/image55.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AE4C-E1C1-2562-0789-3DD1A2501A5C}"/>
              </a:ext>
            </a:extLst>
          </p:cNvPr>
          <p:cNvSpPr>
            <a:spLocks noGrp="1"/>
          </p:cNvSpPr>
          <p:nvPr>
            <p:ph type="ctrTitle"/>
          </p:nvPr>
        </p:nvSpPr>
        <p:spPr/>
        <p:txBody>
          <a:bodyPr/>
          <a:lstStyle/>
          <a:p>
            <a:r>
              <a:rPr lang="en-GB" dirty="0"/>
              <a:t>PKF Private</a:t>
            </a:r>
            <a:br>
              <a:rPr lang="en-GB" dirty="0"/>
            </a:br>
            <a:r>
              <a:rPr lang="en-GB" dirty="0"/>
              <a:t>Capital Solutions</a:t>
            </a:r>
          </a:p>
        </p:txBody>
      </p:sp>
      <p:sp>
        <p:nvSpPr>
          <p:cNvPr id="5" name="object 5">
            <a:extLst>
              <a:ext uri="{FF2B5EF4-FFF2-40B4-BE49-F238E27FC236}">
                <a16:creationId xmlns:a16="http://schemas.microsoft.com/office/drawing/2014/main" id="{77B3B4E3-895F-7792-FAEA-6135E117C935}"/>
              </a:ext>
            </a:extLst>
          </p:cNvPr>
          <p:cNvSpPr txBox="1"/>
          <p:nvPr/>
        </p:nvSpPr>
        <p:spPr>
          <a:xfrm>
            <a:off x="21023885" y="12637977"/>
            <a:ext cx="2790108" cy="269494"/>
          </a:xfrm>
          <a:prstGeom prst="rect">
            <a:avLst/>
          </a:prstGeom>
        </p:spPr>
        <p:txBody>
          <a:bodyPr vert="horz" wrap="square" lIns="0" tIns="0" rIns="0" bIns="0" rtlCol="0">
            <a:noAutofit/>
          </a:bodyPr>
          <a:lstStyle/>
          <a:p>
            <a:pPr marL="15403">
              <a:spcBef>
                <a:spcPts val="164"/>
              </a:spcBef>
            </a:pPr>
            <a:r>
              <a:rPr sz="1800" dirty="0">
                <a:solidFill>
                  <a:schemeClr val="bg1"/>
                </a:solidFill>
                <a:latin typeface="PKF Global Sans"/>
                <a:cs typeface="PKF Global Sans"/>
              </a:rPr>
              <a:t>©</a:t>
            </a:r>
            <a:r>
              <a:rPr sz="1800" spc="-24" dirty="0">
                <a:solidFill>
                  <a:schemeClr val="bg1"/>
                </a:solidFill>
                <a:latin typeface="PKF Global Sans"/>
                <a:cs typeface="PKF Global Sans"/>
              </a:rPr>
              <a:t> </a:t>
            </a:r>
            <a:r>
              <a:rPr sz="1800" dirty="0">
                <a:solidFill>
                  <a:schemeClr val="bg1"/>
                </a:solidFill>
                <a:latin typeface="PKF Global Sans"/>
                <a:cs typeface="PKF Global Sans"/>
              </a:rPr>
              <a:t>PKF</a:t>
            </a:r>
            <a:r>
              <a:rPr sz="1800" spc="-18" dirty="0">
                <a:solidFill>
                  <a:schemeClr val="bg1"/>
                </a:solidFill>
                <a:latin typeface="PKF Global Sans"/>
                <a:cs typeface="PKF Global Sans"/>
              </a:rPr>
              <a:t> </a:t>
            </a:r>
            <a:r>
              <a:rPr sz="1800" dirty="0">
                <a:solidFill>
                  <a:schemeClr val="bg1"/>
                </a:solidFill>
                <a:latin typeface="PKF Global Sans"/>
                <a:cs typeface="PKF Global Sans"/>
              </a:rPr>
              <a:t>International</a:t>
            </a:r>
            <a:r>
              <a:rPr sz="1800" spc="-24" dirty="0">
                <a:solidFill>
                  <a:schemeClr val="bg1"/>
                </a:solidFill>
                <a:latin typeface="PKF Global Sans"/>
                <a:cs typeface="PKF Global Sans"/>
              </a:rPr>
              <a:t> 2023</a:t>
            </a:r>
            <a:endParaRPr sz="1800" dirty="0">
              <a:solidFill>
                <a:schemeClr val="bg1"/>
              </a:solidFill>
              <a:latin typeface="PKF Global Sans"/>
              <a:cs typeface="PKF Global Sans"/>
            </a:endParaRPr>
          </a:p>
        </p:txBody>
      </p:sp>
      <p:pic>
        <p:nvPicPr>
          <p:cNvPr id="13" name="Picture Placeholder 12">
            <a:extLst>
              <a:ext uri="{FF2B5EF4-FFF2-40B4-BE49-F238E27FC236}">
                <a16:creationId xmlns:a16="http://schemas.microsoft.com/office/drawing/2014/main" id="{41F64A15-B4F5-4727-9876-8692F04D97D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36" b="9636"/>
          <a:stretch/>
        </p:blipFill>
        <p:spPr/>
      </p:pic>
    </p:spTree>
    <p:extLst>
      <p:ext uri="{BB962C8B-B14F-4D97-AF65-F5344CB8AC3E}">
        <p14:creationId xmlns:p14="http://schemas.microsoft.com/office/powerpoint/2010/main" val="2709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5B83A42-D7AD-85B2-B692-B1FC47A7AC1E}"/>
              </a:ext>
            </a:extLst>
          </p:cNvPr>
          <p:cNvSpPr/>
          <p:nvPr/>
        </p:nvSpPr>
        <p:spPr>
          <a:xfrm>
            <a:off x="633412" y="3286203"/>
            <a:ext cx="22936200" cy="5909785"/>
          </a:xfrm>
          <a:prstGeom prst="roundRect">
            <a:avLst>
              <a:gd name="adj" fmla="val 3362"/>
            </a:avLst>
          </a:prstGeom>
          <a:solidFill>
            <a:srgbClr val="E7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sp>
        <p:nvSpPr>
          <p:cNvPr id="14" name="Rectangle: Rounded Corners 13">
            <a:extLst>
              <a:ext uri="{FF2B5EF4-FFF2-40B4-BE49-F238E27FC236}">
                <a16:creationId xmlns:a16="http://schemas.microsoft.com/office/drawing/2014/main" id="{9E7234B9-B0F8-0907-8919-88C184BCDB3C}"/>
              </a:ext>
            </a:extLst>
          </p:cNvPr>
          <p:cNvSpPr/>
          <p:nvPr/>
        </p:nvSpPr>
        <p:spPr>
          <a:xfrm>
            <a:off x="633412" y="9371905"/>
            <a:ext cx="22936200" cy="2733539"/>
          </a:xfrm>
          <a:prstGeom prst="roundRect">
            <a:avLst>
              <a:gd name="adj" fmla="val 6314"/>
            </a:avLst>
          </a:prstGeom>
          <a:solidFill>
            <a:srgbClr val="E7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sp>
        <p:nvSpPr>
          <p:cNvPr id="2" name="Footer Placeholder 1">
            <a:extLst>
              <a:ext uri="{FF2B5EF4-FFF2-40B4-BE49-F238E27FC236}">
                <a16:creationId xmlns:a16="http://schemas.microsoft.com/office/drawing/2014/main" id="{94CBF190-854C-7766-8C50-1159CBFE8666}"/>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F3880"/>
                </a:solidFill>
                <a:effectLst/>
                <a:uLnTx/>
                <a:uFillTx/>
                <a:latin typeface="PKF Global Sans"/>
                <a:ea typeface="+mn-ea"/>
                <a:cs typeface="+mn-cs"/>
              </a:rPr>
              <a:t>PKF Private Capital Solutions</a:t>
            </a:r>
          </a:p>
        </p:txBody>
      </p:sp>
      <p:sp>
        <p:nvSpPr>
          <p:cNvPr id="3" name="Slide Number Placeholder 2">
            <a:extLst>
              <a:ext uri="{FF2B5EF4-FFF2-40B4-BE49-F238E27FC236}">
                <a16:creationId xmlns:a16="http://schemas.microsoft.com/office/drawing/2014/main" id="{2AB9FFF8-E5F5-ACD3-512C-66CEB7790C16}"/>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607D40D-386B-4A5A-8268-9426B8BA40B6}" type="slidenum">
              <a:rPr kumimoji="0" lang="en-GB" sz="1800" b="0" i="0" u="none" strike="noStrike" kern="1200" cap="none" spc="0" normalizeH="0" baseline="0" noProof="0" smtClean="0">
                <a:ln>
                  <a:noFill/>
                </a:ln>
                <a:solidFill>
                  <a:srgbClr val="0F3880"/>
                </a:solidFill>
                <a:effectLst/>
                <a:uLnTx/>
                <a:uFillTx/>
                <a:latin typeface="PKF Global Sans"/>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GB" sz="18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5" name="Text Placeholder 4">
            <a:extLst>
              <a:ext uri="{FF2B5EF4-FFF2-40B4-BE49-F238E27FC236}">
                <a16:creationId xmlns:a16="http://schemas.microsoft.com/office/drawing/2014/main" id="{D8667A76-EEE8-200D-37A1-F8BB05BF0C3F}"/>
              </a:ext>
            </a:extLst>
          </p:cNvPr>
          <p:cNvSpPr>
            <a:spLocks noGrp="1"/>
          </p:cNvSpPr>
          <p:nvPr>
            <p:ph type="body" sz="quarter" idx="12"/>
          </p:nvPr>
        </p:nvSpPr>
        <p:spPr>
          <a:xfrm>
            <a:off x="987552" y="3577026"/>
            <a:ext cx="22402800" cy="844273"/>
          </a:xfrm>
        </p:spPr>
        <p:txBody>
          <a:bodyPr/>
          <a:lstStyle/>
          <a:p>
            <a:pPr>
              <a:lnSpc>
                <a:spcPct val="100000"/>
              </a:lnSpc>
              <a:spcBef>
                <a:spcPts val="600"/>
              </a:spcBef>
            </a:pPr>
            <a:r>
              <a:rPr lang="en-GB" sz="1800" dirty="0">
                <a:latin typeface="+mj-lt"/>
              </a:rPr>
              <a:t>Foundational Phase</a:t>
            </a:r>
          </a:p>
          <a:p>
            <a:pPr>
              <a:lnSpc>
                <a:spcPct val="100000"/>
              </a:lnSpc>
              <a:spcBef>
                <a:spcPts val="600"/>
              </a:spcBef>
            </a:pPr>
            <a:r>
              <a:rPr lang="en-GB" sz="1800" dirty="0"/>
              <a:t>Provide strategic assistance with your fund’s launch.  Dynamic growth is built on a reliable and scalable operational foundation.</a:t>
            </a:r>
          </a:p>
        </p:txBody>
      </p:sp>
      <p:sp>
        <p:nvSpPr>
          <p:cNvPr id="7" name="Title 3">
            <a:extLst>
              <a:ext uri="{FF2B5EF4-FFF2-40B4-BE49-F238E27FC236}">
                <a16:creationId xmlns:a16="http://schemas.microsoft.com/office/drawing/2014/main" id="{154A0ACD-0EBA-AF05-3579-25A9217244A4}"/>
              </a:ext>
            </a:extLst>
          </p:cNvPr>
          <p:cNvSpPr txBox="1">
            <a:spLocks/>
          </p:cNvSpPr>
          <p:nvPr/>
        </p:nvSpPr>
        <p:spPr>
          <a:xfrm>
            <a:off x="633412" y="1903047"/>
            <a:ext cx="18953036" cy="1352217"/>
          </a:xfrm>
          <a:prstGeom prst="rect">
            <a:avLst/>
          </a:prstGeom>
        </p:spPr>
        <p:txBody>
          <a:bodyPr vert="horz" lIns="0" tIns="0" rIns="0" bIns="0" rtlCol="0" anchor="t" anchorCtr="0">
            <a:noAutofit/>
          </a:bodyPr>
          <a:lstStyle>
            <a:lvl1pPr algn="l" defTabSz="1828800" rtl="0" eaLnBrk="1" latinLnBrk="0" hangingPunct="1">
              <a:lnSpc>
                <a:spcPts val="8400"/>
              </a:lnSpc>
              <a:spcBef>
                <a:spcPct val="0"/>
              </a:spcBef>
              <a:buNone/>
              <a:defRPr sz="7200" kern="1200" spc="-150" baseline="0">
                <a:solidFill>
                  <a:schemeClr val="tx1"/>
                </a:solidFill>
                <a:latin typeface="+mj-lt"/>
                <a:ea typeface="+mj-ea"/>
                <a:cs typeface="+mj-cs"/>
              </a:defRPr>
            </a:lvl1pPr>
          </a:lstStyle>
          <a:p>
            <a:pPr marL="0" marR="0" lvl="0" indent="0" algn="l" defTabSz="1828800" rtl="0" eaLnBrk="1" fontAlgn="auto" latinLnBrk="0" hangingPunct="1">
              <a:lnSpc>
                <a:spcPts val="8400"/>
              </a:lnSpc>
              <a:spcBef>
                <a:spcPct val="0"/>
              </a:spcBef>
              <a:spcAft>
                <a:spcPts val="0"/>
              </a:spcAft>
              <a:buClrTx/>
              <a:buSzTx/>
              <a:buFontTx/>
              <a:buNone/>
              <a:tabLst/>
              <a:defRPr/>
            </a:pPr>
            <a:r>
              <a:rPr kumimoji="0" lang="en-GB" sz="7200" b="0" i="0" u="none" strike="noStrike" kern="1200" cap="none" spc="-150" normalizeH="0" baseline="0" noProof="0" dirty="0">
                <a:ln>
                  <a:noFill/>
                </a:ln>
                <a:solidFill>
                  <a:srgbClr val="0F3880"/>
                </a:solidFill>
                <a:effectLst/>
                <a:uLnTx/>
                <a:uFillTx/>
                <a:latin typeface="PKF Global Sans PKF Global"/>
                <a:ea typeface="+mj-ea"/>
                <a:cs typeface="+mj-cs"/>
              </a:rPr>
              <a:t>Case Study for an Emerging Firm</a:t>
            </a:r>
          </a:p>
        </p:txBody>
      </p:sp>
      <p:grpSp>
        <p:nvGrpSpPr>
          <p:cNvPr id="21" name="Group 20">
            <a:extLst>
              <a:ext uri="{FF2B5EF4-FFF2-40B4-BE49-F238E27FC236}">
                <a16:creationId xmlns:a16="http://schemas.microsoft.com/office/drawing/2014/main" id="{2298CC29-15A5-5593-878F-A685ACB74A8B}"/>
              </a:ext>
            </a:extLst>
          </p:cNvPr>
          <p:cNvGrpSpPr/>
          <p:nvPr/>
        </p:nvGrpSpPr>
        <p:grpSpPr>
          <a:xfrm>
            <a:off x="987552" y="4400809"/>
            <a:ext cx="22402800" cy="4633463"/>
            <a:chOff x="987552" y="4601977"/>
            <a:chExt cx="19251435" cy="2804663"/>
          </a:xfrm>
        </p:grpSpPr>
        <p:sp>
          <p:nvSpPr>
            <p:cNvPr id="15" name="Rectangle: Rounded Corners 14">
              <a:extLst>
                <a:ext uri="{FF2B5EF4-FFF2-40B4-BE49-F238E27FC236}">
                  <a16:creationId xmlns:a16="http://schemas.microsoft.com/office/drawing/2014/main" id="{B927DFD6-E57E-0ED7-EFDA-41C760D695A0}"/>
                </a:ext>
              </a:extLst>
            </p:cNvPr>
            <p:cNvSpPr/>
            <p:nvPr/>
          </p:nvSpPr>
          <p:spPr>
            <a:xfrm>
              <a:off x="987552" y="4622467"/>
              <a:ext cx="3749137" cy="278417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sp>
          <p:nvSpPr>
            <p:cNvPr id="16" name="Rectangle: Rounded Corners 15">
              <a:extLst>
                <a:ext uri="{FF2B5EF4-FFF2-40B4-BE49-F238E27FC236}">
                  <a16:creationId xmlns:a16="http://schemas.microsoft.com/office/drawing/2014/main" id="{402ADB62-CE69-71F3-7AC0-F67E51111EA5}"/>
                </a:ext>
              </a:extLst>
            </p:cNvPr>
            <p:cNvSpPr/>
            <p:nvPr/>
          </p:nvSpPr>
          <p:spPr>
            <a:xfrm>
              <a:off x="4867473" y="4622466"/>
              <a:ext cx="3749137" cy="278417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sp>
          <p:nvSpPr>
            <p:cNvPr id="17" name="Rectangle: Rounded Corners 16">
              <a:extLst>
                <a:ext uri="{FF2B5EF4-FFF2-40B4-BE49-F238E27FC236}">
                  <a16:creationId xmlns:a16="http://schemas.microsoft.com/office/drawing/2014/main" id="{C388051E-87E5-EA38-6FB1-8EE37958EE43}"/>
                </a:ext>
              </a:extLst>
            </p:cNvPr>
            <p:cNvSpPr/>
            <p:nvPr/>
          </p:nvSpPr>
          <p:spPr>
            <a:xfrm>
              <a:off x="8738701" y="4601979"/>
              <a:ext cx="3749137" cy="278417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sp>
          <p:nvSpPr>
            <p:cNvPr id="18" name="Rectangle: Rounded Corners 17">
              <a:extLst>
                <a:ext uri="{FF2B5EF4-FFF2-40B4-BE49-F238E27FC236}">
                  <a16:creationId xmlns:a16="http://schemas.microsoft.com/office/drawing/2014/main" id="{A0D7D2BB-E1BD-BDD0-28E3-4F3734224E91}"/>
                </a:ext>
              </a:extLst>
            </p:cNvPr>
            <p:cNvSpPr/>
            <p:nvPr/>
          </p:nvSpPr>
          <p:spPr>
            <a:xfrm>
              <a:off x="12618623" y="4601978"/>
              <a:ext cx="3749137" cy="278417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sp>
          <p:nvSpPr>
            <p:cNvPr id="20" name="Rectangle: Rounded Corners 19">
              <a:extLst>
                <a:ext uri="{FF2B5EF4-FFF2-40B4-BE49-F238E27FC236}">
                  <a16:creationId xmlns:a16="http://schemas.microsoft.com/office/drawing/2014/main" id="{7C35D942-A6E8-4FA0-EC50-6B8D02F77CD5}"/>
                </a:ext>
              </a:extLst>
            </p:cNvPr>
            <p:cNvSpPr/>
            <p:nvPr/>
          </p:nvSpPr>
          <p:spPr>
            <a:xfrm>
              <a:off x="16489850" y="4601977"/>
              <a:ext cx="3749137" cy="278417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grpSp>
      <p:sp>
        <p:nvSpPr>
          <p:cNvPr id="22" name="Text Placeholder 4">
            <a:extLst>
              <a:ext uri="{FF2B5EF4-FFF2-40B4-BE49-F238E27FC236}">
                <a16:creationId xmlns:a16="http://schemas.microsoft.com/office/drawing/2014/main" id="{64379E45-B37A-66AC-71D5-11A3D881A493}"/>
              </a:ext>
            </a:extLst>
          </p:cNvPr>
          <p:cNvSpPr txBox="1">
            <a:spLocks/>
          </p:cNvSpPr>
          <p:nvPr/>
        </p:nvSpPr>
        <p:spPr>
          <a:xfrm>
            <a:off x="1242909" y="4670367"/>
            <a:ext cx="3914307" cy="4078953"/>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srgbClr val="0F3880"/>
                </a:solidFill>
                <a:effectLst/>
                <a:uLnTx/>
                <a:uFillTx/>
                <a:latin typeface="PKF Global Sans PKF Global"/>
                <a:ea typeface="+mn-ea"/>
                <a:cs typeface="+mn-cs"/>
              </a:rPr>
              <a:t>Build operational and financial infrastructure</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Finance processes, policies, and procedures (e.g., valuation, financial close)</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Cybersecurity processes, policies, and procedures (outsourced CISO)</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Governance framework</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Regulatory compliance, processes, policies, and procedures (RIA and Fund)</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Investor reporting process</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Systems selection</a:t>
            </a:r>
          </a:p>
        </p:txBody>
      </p:sp>
      <p:sp>
        <p:nvSpPr>
          <p:cNvPr id="23" name="Text Placeholder 4">
            <a:extLst>
              <a:ext uri="{FF2B5EF4-FFF2-40B4-BE49-F238E27FC236}">
                <a16:creationId xmlns:a16="http://schemas.microsoft.com/office/drawing/2014/main" id="{E6148FF1-4D8C-A7A0-D1D6-33D296F0DC6C}"/>
              </a:ext>
            </a:extLst>
          </p:cNvPr>
          <p:cNvSpPr txBox="1">
            <a:spLocks/>
          </p:cNvSpPr>
          <p:nvPr/>
        </p:nvSpPr>
        <p:spPr>
          <a:xfrm>
            <a:off x="987552" y="9619182"/>
            <a:ext cx="22402800" cy="844273"/>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F3880"/>
                </a:solidFill>
                <a:effectLst/>
                <a:uLnTx/>
                <a:uFillTx/>
                <a:latin typeface="PKF Global Sans PKF Global"/>
                <a:ea typeface="+mn-ea"/>
                <a:cs typeface="+mn-cs"/>
              </a:rPr>
              <a:t>Growth Phase</a:t>
            </a:r>
          </a:p>
          <a:p>
            <a:pPr marL="0" marR="0" lvl="0" indent="0" algn="l" defTabSz="1828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F3880"/>
                </a:solidFill>
                <a:effectLst/>
                <a:uLnTx/>
                <a:uFillTx/>
                <a:latin typeface="PKF Global Sans"/>
                <a:ea typeface="+mn-ea"/>
                <a:cs typeface="+mn-cs"/>
              </a:rPr>
              <a:t>Provide strategic assistance with managing volume, complexity, and change in your business. </a:t>
            </a:r>
          </a:p>
        </p:txBody>
      </p:sp>
      <p:sp>
        <p:nvSpPr>
          <p:cNvPr id="25" name="Rectangle: Rounded Corners 24">
            <a:extLst>
              <a:ext uri="{FF2B5EF4-FFF2-40B4-BE49-F238E27FC236}">
                <a16:creationId xmlns:a16="http://schemas.microsoft.com/office/drawing/2014/main" id="{C85819D6-70A0-7F97-8DE3-34DAB2161645}"/>
              </a:ext>
            </a:extLst>
          </p:cNvPr>
          <p:cNvSpPr/>
          <p:nvPr/>
        </p:nvSpPr>
        <p:spPr>
          <a:xfrm>
            <a:off x="900112" y="10446789"/>
            <a:ext cx="22490240" cy="140333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white"/>
              </a:solidFill>
              <a:effectLst/>
              <a:uLnTx/>
              <a:uFillTx/>
              <a:latin typeface="PKF Global Sans"/>
              <a:ea typeface="+mn-ea"/>
              <a:cs typeface="+mn-cs"/>
            </a:endParaRPr>
          </a:p>
        </p:txBody>
      </p:sp>
      <p:sp>
        <p:nvSpPr>
          <p:cNvPr id="30" name="Text Placeholder 4">
            <a:extLst>
              <a:ext uri="{FF2B5EF4-FFF2-40B4-BE49-F238E27FC236}">
                <a16:creationId xmlns:a16="http://schemas.microsoft.com/office/drawing/2014/main" id="{9BBB04A2-2455-06C9-51FC-620B8011BFF9}"/>
              </a:ext>
            </a:extLst>
          </p:cNvPr>
          <p:cNvSpPr txBox="1">
            <a:spLocks/>
          </p:cNvSpPr>
          <p:nvPr/>
        </p:nvSpPr>
        <p:spPr>
          <a:xfrm>
            <a:off x="987552" y="10621084"/>
            <a:ext cx="22194701" cy="1009580"/>
          </a:xfrm>
          <a:prstGeom prst="rect">
            <a:avLst/>
          </a:prstGeom>
        </p:spPr>
        <p:txBody>
          <a:bodyPr vert="horz" lIns="0" tIns="0" rIns="0" bIns="0" numCol="2" spcCol="36000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Evaluate complexity and activity to ensure foundational items noted above are current </a:t>
            </a:r>
            <a:br>
              <a:rPr kumimoji="0" lang="en-GB" sz="1700" b="0" i="0" u="none" strike="noStrike" kern="1200" cap="none" spc="0" normalizeH="0" baseline="0" noProof="0" dirty="0">
                <a:ln>
                  <a:noFill/>
                </a:ln>
                <a:solidFill>
                  <a:srgbClr val="0F3880"/>
                </a:solidFill>
                <a:effectLst/>
                <a:uLnTx/>
                <a:uFillTx/>
                <a:latin typeface="PKF Global Sans"/>
                <a:ea typeface="+mn-ea"/>
                <a:cs typeface="+mn-cs"/>
              </a:rPr>
            </a:br>
            <a:r>
              <a:rPr kumimoji="0" lang="en-GB" sz="1700" b="0" i="0" u="none" strike="noStrike" kern="1200" cap="none" spc="0" normalizeH="0" baseline="0" noProof="0" dirty="0">
                <a:ln>
                  <a:noFill/>
                </a:ln>
                <a:solidFill>
                  <a:srgbClr val="0F3880"/>
                </a:solidFill>
                <a:effectLst/>
                <a:uLnTx/>
                <a:uFillTx/>
                <a:latin typeface="PKF Global Sans"/>
                <a:ea typeface="+mn-ea"/>
                <a:cs typeface="+mn-cs"/>
              </a:rPr>
              <a:t>and appropriate</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Assess key staffing needs and training</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Continuously evaluate and update key policies and procedures</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Keep you abreast of emerging trends and suggested solutions (e.g., accounting, tax, regulatory)</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Evaluate and update ESG reporting strategy</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Reassess enterprise-wide risks</a:t>
            </a:r>
          </a:p>
        </p:txBody>
      </p:sp>
      <p:sp>
        <p:nvSpPr>
          <p:cNvPr id="31" name="Text Placeholder 4">
            <a:extLst>
              <a:ext uri="{FF2B5EF4-FFF2-40B4-BE49-F238E27FC236}">
                <a16:creationId xmlns:a16="http://schemas.microsoft.com/office/drawing/2014/main" id="{6AE9B5F6-F52B-F052-7DFC-0E70D5073A9A}"/>
              </a:ext>
            </a:extLst>
          </p:cNvPr>
          <p:cNvSpPr txBox="1">
            <a:spLocks/>
          </p:cNvSpPr>
          <p:nvPr/>
        </p:nvSpPr>
        <p:spPr>
          <a:xfrm>
            <a:off x="5704544" y="4653406"/>
            <a:ext cx="3914307" cy="4078953"/>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srgbClr val="0F3880"/>
                </a:solidFill>
                <a:effectLst/>
                <a:uLnTx/>
                <a:uFillTx/>
                <a:latin typeface="PKF Global Sans PKF Global"/>
                <a:ea typeface="+mn-ea"/>
                <a:cs typeface="+mn-cs"/>
              </a:rPr>
              <a:t>Train key personnel</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Cybersecurity </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Compliance </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Finance and tax</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Enterprise risk management</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Onboarded key staff </a:t>
            </a:r>
          </a:p>
        </p:txBody>
      </p:sp>
      <p:sp>
        <p:nvSpPr>
          <p:cNvPr id="32" name="Text Placeholder 4">
            <a:extLst>
              <a:ext uri="{FF2B5EF4-FFF2-40B4-BE49-F238E27FC236}">
                <a16:creationId xmlns:a16="http://schemas.microsoft.com/office/drawing/2014/main" id="{C8A0FDE7-4BE2-2D8D-130F-2BA697184535}"/>
              </a:ext>
            </a:extLst>
          </p:cNvPr>
          <p:cNvSpPr txBox="1">
            <a:spLocks/>
          </p:cNvSpPr>
          <p:nvPr/>
        </p:nvSpPr>
        <p:spPr>
          <a:xfrm>
            <a:off x="10213614" y="4657008"/>
            <a:ext cx="3914307" cy="4078953"/>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srgbClr val="0F3880"/>
                </a:solidFill>
                <a:effectLst/>
                <a:uLnTx/>
                <a:uFillTx/>
                <a:latin typeface="PKF Global Sans PKF Global"/>
                <a:ea typeface="+mn-ea"/>
                <a:cs typeface="+mn-cs"/>
              </a:rPr>
              <a:t>Provide pragmatic and knowledgeable observations</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Structuring, domicile </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Tax planning and compliance</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Key staff identification</a:t>
            </a:r>
          </a:p>
        </p:txBody>
      </p:sp>
      <p:sp>
        <p:nvSpPr>
          <p:cNvPr id="33" name="Text Placeholder 4">
            <a:extLst>
              <a:ext uri="{FF2B5EF4-FFF2-40B4-BE49-F238E27FC236}">
                <a16:creationId xmlns:a16="http://schemas.microsoft.com/office/drawing/2014/main" id="{B5F0D13E-BD83-B500-C895-7614C9526E9C}"/>
              </a:ext>
            </a:extLst>
          </p:cNvPr>
          <p:cNvSpPr txBox="1">
            <a:spLocks/>
          </p:cNvSpPr>
          <p:nvPr/>
        </p:nvSpPr>
        <p:spPr>
          <a:xfrm>
            <a:off x="14675249" y="4640047"/>
            <a:ext cx="3914307" cy="4078953"/>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srgbClr val="0F3880"/>
                </a:solidFill>
                <a:effectLst/>
                <a:uLnTx/>
                <a:uFillTx/>
                <a:latin typeface="PKF Global Sans PKF Global"/>
                <a:ea typeface="+mn-ea"/>
                <a:cs typeface="+mn-cs"/>
              </a:rPr>
              <a:t>Selection and onboarding of key 3rd parties</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Fund administrator</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Auditor</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Legal and HR</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Banking and custodian</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Insurance</a:t>
            </a:r>
          </a:p>
        </p:txBody>
      </p:sp>
      <p:sp>
        <p:nvSpPr>
          <p:cNvPr id="34" name="Text Placeholder 4">
            <a:extLst>
              <a:ext uri="{FF2B5EF4-FFF2-40B4-BE49-F238E27FC236}">
                <a16:creationId xmlns:a16="http://schemas.microsoft.com/office/drawing/2014/main" id="{8A89102E-83F2-1019-CFE8-A62E913E375E}"/>
              </a:ext>
            </a:extLst>
          </p:cNvPr>
          <p:cNvSpPr txBox="1">
            <a:spLocks/>
          </p:cNvSpPr>
          <p:nvPr/>
        </p:nvSpPr>
        <p:spPr>
          <a:xfrm>
            <a:off x="19226784" y="4646287"/>
            <a:ext cx="3914307" cy="4078953"/>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700" b="0" i="0" u="none" strike="noStrike" kern="1200" cap="none" spc="0" normalizeH="0" baseline="0" noProof="0" dirty="0">
                <a:ln>
                  <a:noFill/>
                </a:ln>
                <a:solidFill>
                  <a:srgbClr val="0F3880"/>
                </a:solidFill>
                <a:effectLst/>
                <a:uLnTx/>
                <a:uFillTx/>
                <a:latin typeface="PKF Global Sans PKF Global"/>
                <a:ea typeface="+mn-ea"/>
                <a:cs typeface="+mn-cs"/>
              </a:rPr>
              <a:t>Support key initiatives</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Audits (e.g., financial, tax, regulatory)</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Investor requests</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VP Finance </a:t>
            </a:r>
          </a:p>
          <a:p>
            <a:pPr marL="285750" marR="0" lvl="0" indent="-285750" algn="l" defTabSz="1828800" rtl="0" eaLnBrk="1" fontAlgn="auto" latinLnBrk="0" hangingPunct="1">
              <a:lnSpc>
                <a:spcPct val="100000"/>
              </a:lnSpc>
              <a:spcBef>
                <a:spcPts val="600"/>
              </a:spcBef>
              <a:spcAft>
                <a:spcPts val="0"/>
              </a:spcAft>
              <a:buClrTx/>
              <a:buSzTx/>
              <a:buFont typeface="Wingdings" panose="05000000000000000000" pitchFamily="2" charset="2"/>
              <a:buChar char="q"/>
              <a:tabLst/>
              <a:defRPr/>
            </a:pPr>
            <a:r>
              <a:rPr kumimoji="0" lang="en-GB" sz="1700" b="0" i="0" u="none" strike="noStrike" kern="1200" cap="none" spc="0" normalizeH="0" baseline="0" noProof="0" dirty="0">
                <a:ln>
                  <a:noFill/>
                </a:ln>
                <a:solidFill>
                  <a:srgbClr val="0F3880"/>
                </a:solidFill>
                <a:effectLst/>
                <a:uLnTx/>
                <a:uFillTx/>
                <a:latin typeface="PKF Global Sans"/>
                <a:ea typeface="+mn-ea"/>
                <a:cs typeface="+mn-cs"/>
              </a:rPr>
              <a:t>Technology implementation</a:t>
            </a:r>
          </a:p>
        </p:txBody>
      </p:sp>
    </p:spTree>
    <p:extLst>
      <p:ext uri="{BB962C8B-B14F-4D97-AF65-F5344CB8AC3E}">
        <p14:creationId xmlns:p14="http://schemas.microsoft.com/office/powerpoint/2010/main" val="121847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9C8C4AF-5633-1950-0CEF-D5EE542EFD4F}"/>
              </a:ext>
            </a:extLst>
          </p:cNvPr>
          <p:cNvPicPr>
            <a:picLocks noChangeAspect="1"/>
          </p:cNvPicPr>
          <p:nvPr/>
        </p:nvPicPr>
        <p:blipFill>
          <a:blip r:embed="rId2"/>
          <a:srcRect l="18701" t="6470" r="8625" b="25902"/>
          <a:stretch>
            <a:fillRect/>
          </a:stretch>
        </p:blipFill>
        <p:spPr>
          <a:xfrm>
            <a:off x="633413" y="4477227"/>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p:spPr>
      </p:pic>
      <p:sp>
        <p:nvSpPr>
          <p:cNvPr id="2" name="Title 1">
            <a:extLst>
              <a:ext uri="{FF2B5EF4-FFF2-40B4-BE49-F238E27FC236}">
                <a16:creationId xmlns:a16="http://schemas.microsoft.com/office/drawing/2014/main" id="{4238A27C-2786-FC49-031E-209C1C13F66B}"/>
              </a:ext>
            </a:extLst>
          </p:cNvPr>
          <p:cNvSpPr>
            <a:spLocks noGrp="1"/>
          </p:cNvSpPr>
          <p:nvPr>
            <p:ph type="title"/>
          </p:nvPr>
        </p:nvSpPr>
        <p:spPr>
          <a:xfrm>
            <a:off x="633413" y="957708"/>
            <a:ext cx="7010971" cy="1584324"/>
          </a:xfrm>
        </p:spPr>
        <p:txBody>
          <a:bodyPr/>
          <a:lstStyle/>
          <a:p>
            <a:r>
              <a:rPr lang="en-GB" dirty="0"/>
              <a:t>Our people: your team</a:t>
            </a:r>
          </a:p>
        </p:txBody>
      </p:sp>
      <p:sp>
        <p:nvSpPr>
          <p:cNvPr id="3" name="Footer Placeholder 2">
            <a:extLst>
              <a:ext uri="{FF2B5EF4-FFF2-40B4-BE49-F238E27FC236}">
                <a16:creationId xmlns:a16="http://schemas.microsoft.com/office/drawing/2014/main" id="{4A7C6919-5EE3-44C2-51BF-D1AEAC536759}"/>
              </a:ext>
            </a:extLst>
          </p:cNvPr>
          <p:cNvSpPr>
            <a:spLocks noGrp="1"/>
          </p:cNvSpPr>
          <p:nvPr>
            <p:ph type="ftr" sz="quarter" idx="10"/>
          </p:nvPr>
        </p:nvSpPr>
        <p:spPr/>
        <p:txBody>
          <a:bodyPr/>
          <a:lstStyle/>
          <a:p>
            <a:r>
              <a:rPr lang="en-GB"/>
              <a:t>PKF Private Capital Solutions</a:t>
            </a:r>
          </a:p>
        </p:txBody>
      </p:sp>
      <p:sp>
        <p:nvSpPr>
          <p:cNvPr id="4" name="Slide Number Placeholder 3">
            <a:extLst>
              <a:ext uri="{FF2B5EF4-FFF2-40B4-BE49-F238E27FC236}">
                <a16:creationId xmlns:a16="http://schemas.microsoft.com/office/drawing/2014/main" id="{74336669-1F9A-2096-2DC1-C2105EA9553F}"/>
              </a:ext>
            </a:extLst>
          </p:cNvPr>
          <p:cNvSpPr>
            <a:spLocks noGrp="1"/>
          </p:cNvSpPr>
          <p:nvPr>
            <p:ph type="sldNum" sz="quarter" idx="11"/>
          </p:nvPr>
        </p:nvSpPr>
        <p:spPr/>
        <p:txBody>
          <a:bodyPr/>
          <a:lstStyle/>
          <a:p>
            <a:fld id="{1607D40D-386B-4A5A-8268-9426B8BA40B6}" type="slidenum">
              <a:rPr lang="en-GB" smtClean="0"/>
              <a:t>11</a:t>
            </a:fld>
            <a:endParaRPr lang="en-GB"/>
          </a:p>
        </p:txBody>
      </p:sp>
      <p:pic>
        <p:nvPicPr>
          <p:cNvPr id="9" name="Picture 8" descr="A map of the world&#10;&#10;Description automatically generated">
            <a:extLst>
              <a:ext uri="{FF2B5EF4-FFF2-40B4-BE49-F238E27FC236}">
                <a16:creationId xmlns:a16="http://schemas.microsoft.com/office/drawing/2014/main" id="{6083BEE6-3833-7D8F-719C-E5213BAAABC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84416" y="639343"/>
            <a:ext cx="13003659" cy="7166297"/>
          </a:xfrm>
          <a:prstGeom prst="rect">
            <a:avLst/>
          </a:prstGeom>
        </p:spPr>
      </p:pic>
      <p:sp>
        <p:nvSpPr>
          <p:cNvPr id="10" name="TextBox 11">
            <a:extLst>
              <a:ext uri="{FF2B5EF4-FFF2-40B4-BE49-F238E27FC236}">
                <a16:creationId xmlns:a16="http://schemas.microsoft.com/office/drawing/2014/main" id="{9A767DA3-5F3B-3C0C-543C-062E8F67CE23}"/>
              </a:ext>
            </a:extLst>
          </p:cNvPr>
          <p:cNvSpPr txBox="1"/>
          <p:nvPr/>
        </p:nvSpPr>
        <p:spPr>
          <a:xfrm>
            <a:off x="1744203" y="8286171"/>
            <a:ext cx="4215436" cy="1015663"/>
          </a:xfrm>
          <a:prstGeom prst="rect">
            <a:avLst/>
          </a:prstGeom>
          <a:noFill/>
        </p:spPr>
        <p:txBody>
          <a:bodyPr wrap="square" lIns="91440" tIns="45720" rIns="91440" bIns="45720" anchor="t">
            <a:spAutoFit/>
          </a:bodyPr>
          <a:lstStyle/>
          <a:p>
            <a:r>
              <a:rPr lang="en-US" sz="2000" dirty="0">
                <a:solidFill>
                  <a:srgbClr val="0A2455"/>
                </a:solidFill>
                <a:latin typeface="+mj-lt"/>
                <a:cs typeface="Calibri" panose="020F0502020204030204" pitchFamily="34" charset="0"/>
              </a:rPr>
              <a:t>Mike Stellwagen</a:t>
            </a:r>
            <a:br>
              <a:rPr lang="en-US" sz="2000" dirty="0">
                <a:solidFill>
                  <a:srgbClr val="0A2455"/>
                </a:solidFill>
                <a:latin typeface="+mj-lt"/>
                <a:cs typeface="Calibri" panose="020F0502020204030204" pitchFamily="34" charset="0"/>
              </a:rPr>
            </a:br>
            <a:r>
              <a:rPr lang="en-US" sz="2000" dirty="0">
                <a:solidFill>
                  <a:srgbClr val="0A2455"/>
                </a:solidFill>
                <a:latin typeface="+mj-lt"/>
                <a:cs typeface="Calibri" panose="020F0502020204030204" pitchFamily="34" charset="0"/>
              </a:rPr>
              <a:t>New York</a:t>
            </a:r>
          </a:p>
          <a:p>
            <a:r>
              <a:rPr lang="en-US" sz="2000" dirty="0">
                <a:solidFill>
                  <a:srgbClr val="0A2455"/>
                </a:solidFill>
                <a:cs typeface="Calibri" panose="020F0502020204030204" pitchFamily="34" charset="0"/>
                <a:hlinkClick r:id="rId4">
                  <a:extLst>
                    <a:ext uri="{A12FA001-AC4F-418D-AE19-62706E023703}">
                      <ahyp:hlinkClr xmlns:ahyp="http://schemas.microsoft.com/office/drawing/2018/hyperlinkcolor" val="tx"/>
                    </a:ext>
                  </a:extLst>
                </a:hlinkClick>
              </a:rPr>
              <a:t>mstellwagen@pkfod.com</a:t>
            </a:r>
            <a:endParaRPr lang="en-US" sz="2000" dirty="0">
              <a:solidFill>
                <a:srgbClr val="0A2455"/>
              </a:solidFill>
              <a:cs typeface="Calibri" panose="020F0502020204030204" pitchFamily="34" charset="0"/>
            </a:endParaRPr>
          </a:p>
        </p:txBody>
      </p:sp>
      <p:sp>
        <p:nvSpPr>
          <p:cNvPr id="11" name="TextBox 10">
            <a:extLst>
              <a:ext uri="{FF2B5EF4-FFF2-40B4-BE49-F238E27FC236}">
                <a16:creationId xmlns:a16="http://schemas.microsoft.com/office/drawing/2014/main" id="{D8DFC261-D1CB-6379-2A2A-8485019801A8}"/>
              </a:ext>
            </a:extLst>
          </p:cNvPr>
          <p:cNvSpPr txBox="1"/>
          <p:nvPr/>
        </p:nvSpPr>
        <p:spPr>
          <a:xfrm>
            <a:off x="1747993" y="7083153"/>
            <a:ext cx="4076533" cy="1015663"/>
          </a:xfrm>
          <a:prstGeom prst="rect">
            <a:avLst/>
          </a:prstGeom>
          <a:noFill/>
        </p:spPr>
        <p:txBody>
          <a:bodyPr wrap="square">
            <a:spAutoFit/>
          </a:bodyPr>
          <a:lstStyle/>
          <a:p>
            <a:r>
              <a:rPr lang="en-US" sz="2000" dirty="0">
                <a:solidFill>
                  <a:srgbClr val="0A2455"/>
                </a:solidFill>
                <a:latin typeface="+mj-lt"/>
                <a:cs typeface="Arial" panose="020B0604020202020204" pitchFamily="34" charset="0"/>
              </a:rPr>
              <a:t>Mike Hayes</a:t>
            </a:r>
            <a:br>
              <a:rPr lang="en-US" sz="2000" dirty="0">
                <a:solidFill>
                  <a:srgbClr val="0A2455"/>
                </a:solidFill>
                <a:latin typeface="+mj-lt"/>
                <a:cs typeface="Arial" panose="020B0604020202020204" pitchFamily="34" charset="0"/>
              </a:rPr>
            </a:br>
            <a:r>
              <a:rPr lang="en-US" sz="2000" dirty="0">
                <a:solidFill>
                  <a:srgbClr val="0A2455"/>
                </a:solidFill>
                <a:latin typeface="+mj-lt"/>
                <a:cs typeface="Arial" panose="020B0604020202020204" pitchFamily="34" charset="0"/>
              </a:rPr>
              <a:t>New York</a:t>
            </a:r>
          </a:p>
          <a:p>
            <a:r>
              <a:rPr lang="en-US" sz="2000" dirty="0">
                <a:solidFill>
                  <a:srgbClr val="0A2455"/>
                </a:solidFill>
                <a:cs typeface="Arial" panose="020B0604020202020204" pitchFamily="34" charset="0"/>
                <a:hlinkClick r:id="rId5">
                  <a:extLst>
                    <a:ext uri="{A12FA001-AC4F-418D-AE19-62706E023703}">
                      <ahyp:hlinkClr xmlns:ahyp="http://schemas.microsoft.com/office/drawing/2018/hyperlinkcolor" val="tx"/>
                    </a:ext>
                  </a:extLst>
                </a:hlinkClick>
              </a:rPr>
              <a:t>mhayes@pkfod.com</a:t>
            </a:r>
            <a:endParaRPr lang="en-US" sz="2000" dirty="0">
              <a:solidFill>
                <a:srgbClr val="0A2455"/>
              </a:solidFill>
              <a:cs typeface="Arial" panose="020B0604020202020204" pitchFamily="34" charset="0"/>
            </a:endParaRPr>
          </a:p>
        </p:txBody>
      </p:sp>
      <p:sp>
        <p:nvSpPr>
          <p:cNvPr id="12" name="TextBox 11">
            <a:extLst>
              <a:ext uri="{FF2B5EF4-FFF2-40B4-BE49-F238E27FC236}">
                <a16:creationId xmlns:a16="http://schemas.microsoft.com/office/drawing/2014/main" id="{9E24950F-E68A-3725-792C-F9FF23CB9610}"/>
              </a:ext>
            </a:extLst>
          </p:cNvPr>
          <p:cNvSpPr txBox="1"/>
          <p:nvPr/>
        </p:nvSpPr>
        <p:spPr>
          <a:xfrm>
            <a:off x="538163" y="3834967"/>
            <a:ext cx="5801293" cy="461665"/>
          </a:xfrm>
          <a:prstGeom prst="rect">
            <a:avLst/>
          </a:prstGeom>
          <a:noFill/>
        </p:spPr>
        <p:txBody>
          <a:bodyPr wrap="square">
            <a:spAutoFit/>
          </a:bodyPr>
          <a:lstStyle/>
          <a:p>
            <a:pPr algn="just"/>
            <a:r>
              <a:rPr lang="en-US" sz="2400" dirty="0">
                <a:solidFill>
                  <a:srgbClr val="103782"/>
                </a:solidFill>
                <a:latin typeface="+mj-lt"/>
                <a:cs typeface="Arial"/>
              </a:rPr>
              <a:t>NORTH AMERICA</a:t>
            </a:r>
            <a:endParaRPr lang="en-US" sz="2000" dirty="0">
              <a:solidFill>
                <a:srgbClr val="103782"/>
              </a:solidFill>
              <a:latin typeface="+mj-lt"/>
              <a:cs typeface="Arial"/>
            </a:endParaRPr>
          </a:p>
        </p:txBody>
      </p:sp>
      <p:sp>
        <p:nvSpPr>
          <p:cNvPr id="13" name="TextBox 12">
            <a:extLst>
              <a:ext uri="{FF2B5EF4-FFF2-40B4-BE49-F238E27FC236}">
                <a16:creationId xmlns:a16="http://schemas.microsoft.com/office/drawing/2014/main" id="{2D80BABE-426D-8A8C-F5AE-5AA669A05C51}"/>
              </a:ext>
            </a:extLst>
          </p:cNvPr>
          <p:cNvSpPr txBox="1"/>
          <p:nvPr/>
        </p:nvSpPr>
        <p:spPr>
          <a:xfrm>
            <a:off x="1744203" y="5779553"/>
            <a:ext cx="4502655" cy="1015663"/>
          </a:xfrm>
          <a:prstGeom prst="rect">
            <a:avLst/>
          </a:prstGeom>
          <a:noFill/>
        </p:spPr>
        <p:txBody>
          <a:bodyPr wrap="square" lIns="91440" tIns="45720" rIns="91440" bIns="45720" anchor="t">
            <a:spAutoFit/>
          </a:bodyPr>
          <a:lstStyle/>
          <a:p>
            <a:r>
              <a:rPr lang="en-US" sz="2000" dirty="0">
                <a:solidFill>
                  <a:srgbClr val="0A2455"/>
                </a:solidFill>
                <a:latin typeface="+mj-lt"/>
                <a:cs typeface="Calibri" panose="020F0502020204030204" pitchFamily="34" charset="0"/>
              </a:rPr>
              <a:t>Jonathan Moore </a:t>
            </a:r>
            <a:br>
              <a:rPr lang="en-US" sz="2000" dirty="0">
                <a:solidFill>
                  <a:srgbClr val="0A2455"/>
                </a:solidFill>
                <a:latin typeface="+mj-lt"/>
                <a:cs typeface="Calibri" panose="020F0502020204030204" pitchFamily="34" charset="0"/>
              </a:rPr>
            </a:br>
            <a:r>
              <a:rPr lang="en-US" sz="2000" dirty="0">
                <a:solidFill>
                  <a:srgbClr val="0A2455"/>
                </a:solidFill>
                <a:latin typeface="+mj-lt"/>
                <a:cs typeface="Calibri" panose="020F0502020204030204" pitchFamily="34" charset="0"/>
              </a:rPr>
              <a:t>New Jersey</a:t>
            </a:r>
            <a:br>
              <a:rPr lang="en-US" sz="2000" b="1" dirty="0">
                <a:solidFill>
                  <a:srgbClr val="0A2455"/>
                </a:solidFill>
                <a:cs typeface="Calibri" panose="020F0502020204030204" pitchFamily="34" charset="0"/>
              </a:rPr>
            </a:br>
            <a:r>
              <a:rPr lang="en-US" sz="2000" dirty="0">
                <a:solidFill>
                  <a:srgbClr val="0A2455"/>
                </a:solidFill>
                <a:cs typeface="Calibri" panose="020F0502020204030204" pitchFamily="34" charset="0"/>
                <a:hlinkClick r:id="rId6">
                  <a:extLst>
                    <a:ext uri="{A12FA001-AC4F-418D-AE19-62706E023703}">
                      <ahyp:hlinkClr xmlns:ahyp="http://schemas.microsoft.com/office/drawing/2018/hyperlinkcolor" val="tx"/>
                    </a:ext>
                  </a:extLst>
                </a:hlinkClick>
              </a:rPr>
              <a:t>jmoore@pkfod.com</a:t>
            </a:r>
            <a:endParaRPr lang="en-US" sz="2000" dirty="0">
              <a:solidFill>
                <a:srgbClr val="0A2455"/>
              </a:solidFill>
              <a:cs typeface="Calibri" panose="020F0502020204030204" pitchFamily="34" charset="0"/>
            </a:endParaRPr>
          </a:p>
        </p:txBody>
      </p:sp>
      <p:sp>
        <p:nvSpPr>
          <p:cNvPr id="14" name="TextBox 13">
            <a:extLst>
              <a:ext uri="{FF2B5EF4-FFF2-40B4-BE49-F238E27FC236}">
                <a16:creationId xmlns:a16="http://schemas.microsoft.com/office/drawing/2014/main" id="{F57D1567-A8B5-E617-EB6C-967CB22EC453}"/>
              </a:ext>
            </a:extLst>
          </p:cNvPr>
          <p:cNvSpPr txBox="1"/>
          <p:nvPr/>
        </p:nvSpPr>
        <p:spPr>
          <a:xfrm>
            <a:off x="1744728" y="4537219"/>
            <a:ext cx="4502655" cy="1015663"/>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David E. Kolan </a:t>
            </a:r>
            <a:br>
              <a:rPr lang="en-US" sz="2000" dirty="0">
                <a:solidFill>
                  <a:srgbClr val="0A2455"/>
                </a:solidFill>
                <a:latin typeface="+mj-lt"/>
                <a:cs typeface="Arial"/>
              </a:rPr>
            </a:br>
            <a:r>
              <a:rPr lang="en-US" sz="2000" dirty="0">
                <a:solidFill>
                  <a:srgbClr val="0A2455"/>
                </a:solidFill>
                <a:latin typeface="+mj-lt"/>
                <a:cs typeface="Arial"/>
              </a:rPr>
              <a:t>Miami</a:t>
            </a:r>
          </a:p>
          <a:p>
            <a:r>
              <a:rPr lang="en-US" sz="2000" dirty="0">
                <a:solidFill>
                  <a:srgbClr val="0A2455"/>
                </a:solidFill>
                <a:cs typeface="Arial"/>
                <a:hlinkClick r:id="rId7">
                  <a:extLst>
                    <a:ext uri="{A12FA001-AC4F-418D-AE19-62706E023703}">
                      <ahyp:hlinkClr xmlns:ahyp="http://schemas.microsoft.com/office/drawing/2018/hyperlinkcolor" val="tx"/>
                    </a:ext>
                  </a:extLst>
                </a:hlinkClick>
              </a:rPr>
              <a:t>dkolan@bpbcpa.com</a:t>
            </a:r>
            <a:endParaRPr lang="en-US" sz="2000" dirty="0">
              <a:solidFill>
                <a:srgbClr val="0A2455"/>
              </a:solidFill>
              <a:cs typeface="Arial"/>
            </a:endParaRPr>
          </a:p>
        </p:txBody>
      </p:sp>
      <p:pic>
        <p:nvPicPr>
          <p:cNvPr id="17" name="Picture 16">
            <a:extLst>
              <a:ext uri="{FF2B5EF4-FFF2-40B4-BE49-F238E27FC236}">
                <a16:creationId xmlns:a16="http://schemas.microsoft.com/office/drawing/2014/main" id="{2732F69D-7406-E798-6AA2-80D653104A36}"/>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l="15389" r="34215" b="30146"/>
          <a:stretch>
            <a:fillRect/>
          </a:stretch>
        </p:blipFill>
        <p:spPr bwMode="auto">
          <a:xfrm>
            <a:off x="633413" y="8286574"/>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a:noFill/>
          <a:extLst>
            <a:ext uri="{909E8E84-426E-40DD-AFC4-6F175D3DCCD1}">
              <a14:hiddenFill xmlns:a14="http://schemas.microsoft.com/office/drawing/2010/main">
                <a:solidFill>
                  <a:srgbClr val="FFFFFF"/>
                </a:solidFill>
              </a14:hiddenFill>
            </a:ext>
          </a:extLst>
        </p:spPr>
      </p:pic>
      <p:pic>
        <p:nvPicPr>
          <p:cNvPr id="18" name="Picture 17" descr="Medium shot of a person smiling&#10;&#10;Description automatically generated">
            <a:extLst>
              <a:ext uri="{FF2B5EF4-FFF2-40B4-BE49-F238E27FC236}">
                <a16:creationId xmlns:a16="http://schemas.microsoft.com/office/drawing/2014/main" id="{2506023C-45CC-9200-A1D8-C870B9C3B9A9}"/>
              </a:ext>
            </a:extLst>
          </p:cNvPr>
          <p:cNvPicPr>
            <a:picLocks noChangeAspect="1"/>
          </p:cNvPicPr>
          <p:nvPr/>
        </p:nvPicPr>
        <p:blipFill>
          <a:blip r:embed="rId9" cstate="screen">
            <a:extLst>
              <a:ext uri="{28A0092B-C50C-407E-A947-70E740481C1C}">
                <a14:useLocalDpi xmlns:a14="http://schemas.microsoft.com/office/drawing/2010/main" val="0"/>
              </a:ext>
            </a:extLst>
          </a:blip>
          <a:srcRect l="19815" t="7661" r="44721" b="28629"/>
          <a:stretch>
            <a:fillRect/>
          </a:stretch>
        </p:blipFill>
        <p:spPr>
          <a:xfrm>
            <a:off x="633413" y="5808584"/>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p:spPr>
      </p:pic>
      <p:pic>
        <p:nvPicPr>
          <p:cNvPr id="19" name="Picture 18">
            <a:extLst>
              <a:ext uri="{FF2B5EF4-FFF2-40B4-BE49-F238E27FC236}">
                <a16:creationId xmlns:a16="http://schemas.microsoft.com/office/drawing/2014/main" id="{347B2F86-1257-B959-EF3D-C85DC8162BF3}"/>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l="19163" t="8356" r="24559" b="6616"/>
          <a:stretch>
            <a:fillRect/>
          </a:stretch>
        </p:blipFill>
        <p:spPr bwMode="auto">
          <a:xfrm>
            <a:off x="633413" y="7061622"/>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53061A8B-8352-A2E9-9738-C2A3C95030D6}"/>
              </a:ext>
            </a:extLst>
          </p:cNvPr>
          <p:cNvCxnSpPr>
            <a:cxnSpLocks/>
          </p:cNvCxnSpPr>
          <p:nvPr/>
        </p:nvCxnSpPr>
        <p:spPr>
          <a:xfrm>
            <a:off x="633413" y="5642173"/>
            <a:ext cx="4794930" cy="0"/>
          </a:xfrm>
          <a:prstGeom prst="line">
            <a:avLst/>
          </a:prstGeom>
          <a:ln>
            <a:solidFill>
              <a:srgbClr val="A4277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FA065E-E4A1-4C85-84BA-EB33200484C1}"/>
              </a:ext>
            </a:extLst>
          </p:cNvPr>
          <p:cNvCxnSpPr>
            <a:cxnSpLocks/>
          </p:cNvCxnSpPr>
          <p:nvPr/>
        </p:nvCxnSpPr>
        <p:spPr>
          <a:xfrm>
            <a:off x="633413" y="6933371"/>
            <a:ext cx="4794930" cy="0"/>
          </a:xfrm>
          <a:prstGeom prst="line">
            <a:avLst/>
          </a:prstGeom>
          <a:ln>
            <a:solidFill>
              <a:srgbClr val="A4277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34A5A8-E653-54C7-FA6D-4C6E19F76492}"/>
              </a:ext>
            </a:extLst>
          </p:cNvPr>
          <p:cNvCxnSpPr>
            <a:cxnSpLocks/>
          </p:cNvCxnSpPr>
          <p:nvPr/>
        </p:nvCxnSpPr>
        <p:spPr>
          <a:xfrm>
            <a:off x="633413" y="8178934"/>
            <a:ext cx="4794930" cy="0"/>
          </a:xfrm>
          <a:prstGeom prst="line">
            <a:avLst/>
          </a:prstGeom>
          <a:ln>
            <a:solidFill>
              <a:srgbClr val="A42775"/>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FB8CFD7-2361-9E84-3581-952E186CE0D4}"/>
              </a:ext>
            </a:extLst>
          </p:cNvPr>
          <p:cNvSpPr txBox="1"/>
          <p:nvPr/>
        </p:nvSpPr>
        <p:spPr>
          <a:xfrm>
            <a:off x="633413" y="9799433"/>
            <a:ext cx="3664787" cy="458066"/>
          </a:xfrm>
          <a:prstGeom prst="rect">
            <a:avLst/>
          </a:prstGeom>
          <a:noFill/>
        </p:spPr>
        <p:txBody>
          <a:bodyPr wrap="square">
            <a:spAutoFit/>
          </a:bodyPr>
          <a:lstStyle/>
          <a:p>
            <a:pPr algn="just"/>
            <a:r>
              <a:rPr lang="en-US" sz="2400" dirty="0">
                <a:solidFill>
                  <a:srgbClr val="53185F"/>
                </a:solidFill>
                <a:latin typeface="+mj-lt"/>
                <a:cs typeface="Arial"/>
              </a:rPr>
              <a:t>LATAM</a:t>
            </a:r>
            <a:endParaRPr lang="en-US" sz="2000" dirty="0">
              <a:solidFill>
                <a:srgbClr val="53185F"/>
              </a:solidFill>
              <a:latin typeface="+mj-lt"/>
              <a:cs typeface="Arial"/>
            </a:endParaRPr>
          </a:p>
        </p:txBody>
      </p:sp>
      <p:sp>
        <p:nvSpPr>
          <p:cNvPr id="26" name="TextBox 25">
            <a:extLst>
              <a:ext uri="{FF2B5EF4-FFF2-40B4-BE49-F238E27FC236}">
                <a16:creationId xmlns:a16="http://schemas.microsoft.com/office/drawing/2014/main" id="{A0477E8E-0C8A-80AF-7CEB-2DB46431BA7C}"/>
              </a:ext>
            </a:extLst>
          </p:cNvPr>
          <p:cNvSpPr txBox="1"/>
          <p:nvPr/>
        </p:nvSpPr>
        <p:spPr>
          <a:xfrm>
            <a:off x="1768372" y="10375325"/>
            <a:ext cx="3846044" cy="1015663"/>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Robert C Aldir</a:t>
            </a:r>
          </a:p>
          <a:p>
            <a:r>
              <a:rPr lang="en-US" sz="2000" dirty="0">
                <a:solidFill>
                  <a:srgbClr val="0A2455"/>
                </a:solidFill>
                <a:latin typeface="+mj-lt"/>
                <a:cs typeface="Arial"/>
              </a:rPr>
              <a:t>Miami</a:t>
            </a:r>
          </a:p>
          <a:p>
            <a:r>
              <a:rPr lang="en-US" sz="2000" dirty="0">
                <a:solidFill>
                  <a:srgbClr val="0A2455"/>
                </a:solidFill>
                <a:cs typeface="Calibri" panose="020F0502020204030204" pitchFamily="34" charset="0"/>
                <a:hlinkClick r:id="rId11">
                  <a:extLst>
                    <a:ext uri="{A12FA001-AC4F-418D-AE19-62706E023703}">
                      <ahyp:hlinkClr xmlns:ahyp="http://schemas.microsoft.com/office/drawing/2018/hyperlinkcolor" val="tx"/>
                    </a:ext>
                  </a:extLst>
                </a:hlinkClick>
              </a:rPr>
              <a:t>raldir@bpbcpa.com</a:t>
            </a:r>
            <a:r>
              <a:rPr lang="en-US" sz="2000" dirty="0">
                <a:solidFill>
                  <a:srgbClr val="0A2455"/>
                </a:solidFill>
                <a:cs typeface="Calibri" panose="020F0502020204030204" pitchFamily="34" charset="0"/>
              </a:rPr>
              <a:t> </a:t>
            </a:r>
            <a:endParaRPr lang="en-ZA" sz="2000" dirty="0">
              <a:solidFill>
                <a:srgbClr val="0A2455"/>
              </a:solidFill>
              <a:cs typeface="Calibri" panose="020F0502020204030204" pitchFamily="34" charset="0"/>
            </a:endParaRPr>
          </a:p>
        </p:txBody>
      </p:sp>
      <p:pic>
        <p:nvPicPr>
          <p:cNvPr id="27" name="Picture 26">
            <a:extLst>
              <a:ext uri="{FF2B5EF4-FFF2-40B4-BE49-F238E27FC236}">
                <a16:creationId xmlns:a16="http://schemas.microsoft.com/office/drawing/2014/main" id="{48A82D43-AE7C-6283-1E52-9986E42EAC71}"/>
              </a:ext>
            </a:extLst>
          </p:cNvPr>
          <p:cNvPicPr>
            <a:picLocks noChangeAspect="1"/>
          </p:cNvPicPr>
          <p:nvPr/>
        </p:nvPicPr>
        <p:blipFill>
          <a:blip r:embed="rId12"/>
          <a:srcRect t="7187" r="321" b="4718"/>
          <a:stretch>
            <a:fillRect/>
          </a:stretch>
        </p:blipFill>
        <p:spPr>
          <a:xfrm>
            <a:off x="655324" y="10356890"/>
            <a:ext cx="957600" cy="960681"/>
          </a:xfrm>
          <a:custGeom>
            <a:avLst/>
            <a:gdLst>
              <a:gd name="connsiteX0" fmla="*/ 1047184 w 2101128"/>
              <a:gd name="connsiteY0" fmla="*/ 0 h 2107888"/>
              <a:gd name="connsiteX1" fmla="*/ 2101128 w 2101128"/>
              <a:gd name="connsiteY1" fmla="*/ 1053944 h 2107888"/>
              <a:gd name="connsiteX2" fmla="*/ 1047184 w 2101128"/>
              <a:gd name="connsiteY2" fmla="*/ 2107888 h 2107888"/>
              <a:gd name="connsiteX3" fmla="*/ 14652 w 2101128"/>
              <a:gd name="connsiteY3" fmla="*/ 1266351 h 2107888"/>
              <a:gd name="connsiteX4" fmla="*/ 0 w 2101128"/>
              <a:gd name="connsiteY4" fmla="*/ 1170344 h 2107888"/>
              <a:gd name="connsiteX5" fmla="*/ 0 w 2101128"/>
              <a:gd name="connsiteY5" fmla="*/ 937545 h 2107888"/>
              <a:gd name="connsiteX6" fmla="*/ 14652 w 2101128"/>
              <a:gd name="connsiteY6" fmla="*/ 841538 h 2107888"/>
              <a:gd name="connsiteX7" fmla="*/ 1047184 w 2101128"/>
              <a:gd name="connsiteY7" fmla="*/ 0 h 21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1128" h="2107888">
                <a:moveTo>
                  <a:pt x="1047184" y="0"/>
                </a:moveTo>
                <a:cubicBezTo>
                  <a:pt x="1629260" y="0"/>
                  <a:pt x="2101128" y="471867"/>
                  <a:pt x="2101128" y="1053944"/>
                </a:cubicBezTo>
                <a:cubicBezTo>
                  <a:pt x="2101128" y="1636021"/>
                  <a:pt x="1629260" y="2107888"/>
                  <a:pt x="1047184" y="2107888"/>
                </a:cubicBezTo>
                <a:cubicBezTo>
                  <a:pt x="537866" y="2107888"/>
                  <a:pt x="112928" y="1746615"/>
                  <a:pt x="14652" y="1266351"/>
                </a:cubicBezTo>
                <a:lnTo>
                  <a:pt x="0" y="1170344"/>
                </a:lnTo>
                <a:lnTo>
                  <a:pt x="0" y="937545"/>
                </a:lnTo>
                <a:lnTo>
                  <a:pt x="14652" y="841538"/>
                </a:lnTo>
                <a:cubicBezTo>
                  <a:pt x="112928" y="361273"/>
                  <a:pt x="537866" y="0"/>
                  <a:pt x="1047184" y="0"/>
                </a:cubicBezTo>
                <a:close/>
              </a:path>
            </a:pathLst>
          </a:custGeom>
        </p:spPr>
      </p:pic>
      <p:sp>
        <p:nvSpPr>
          <p:cNvPr id="29" name="TextBox 28">
            <a:extLst>
              <a:ext uri="{FF2B5EF4-FFF2-40B4-BE49-F238E27FC236}">
                <a16:creationId xmlns:a16="http://schemas.microsoft.com/office/drawing/2014/main" id="{54F9892B-F642-8655-A11B-EDA7415BE4D0}"/>
              </a:ext>
            </a:extLst>
          </p:cNvPr>
          <p:cNvSpPr txBox="1"/>
          <p:nvPr/>
        </p:nvSpPr>
        <p:spPr>
          <a:xfrm>
            <a:off x="6779041" y="7023575"/>
            <a:ext cx="4167908" cy="1015663"/>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Benny Wong </a:t>
            </a:r>
            <a:br>
              <a:rPr lang="en-US" sz="2000" dirty="0">
                <a:solidFill>
                  <a:srgbClr val="0A2455"/>
                </a:solidFill>
                <a:latin typeface="+mj-lt"/>
                <a:cs typeface="Arial"/>
              </a:rPr>
            </a:br>
            <a:r>
              <a:rPr lang="en-US" sz="2000" dirty="0">
                <a:solidFill>
                  <a:srgbClr val="0A2455"/>
                </a:solidFill>
                <a:latin typeface="+mj-lt"/>
                <a:cs typeface="Arial"/>
              </a:rPr>
              <a:t>UK</a:t>
            </a:r>
          </a:p>
          <a:p>
            <a:r>
              <a:rPr lang="en-US" sz="2000" dirty="0">
                <a:solidFill>
                  <a:srgbClr val="0A2455"/>
                </a:solidFill>
                <a:cs typeface="Arial" panose="020B0604020202020204" pitchFamily="34" charset="0"/>
                <a:hlinkClick r:id="rId13">
                  <a:extLst>
                    <a:ext uri="{A12FA001-AC4F-418D-AE19-62706E023703}">
                      <ahyp:hlinkClr xmlns:ahyp="http://schemas.microsoft.com/office/drawing/2018/hyperlinkcolor" val="tx"/>
                    </a:ext>
                  </a:extLst>
                </a:hlinkClick>
              </a:rPr>
              <a:t>bwong@pkf-l.com</a:t>
            </a:r>
            <a:endParaRPr lang="en-US" sz="2000" dirty="0">
              <a:solidFill>
                <a:srgbClr val="0A2455"/>
              </a:solidFill>
              <a:cs typeface="Arial" panose="020B0604020202020204" pitchFamily="34" charset="0"/>
            </a:endParaRPr>
          </a:p>
        </p:txBody>
      </p:sp>
      <p:sp>
        <p:nvSpPr>
          <p:cNvPr id="30" name="TextBox 29">
            <a:extLst>
              <a:ext uri="{FF2B5EF4-FFF2-40B4-BE49-F238E27FC236}">
                <a16:creationId xmlns:a16="http://schemas.microsoft.com/office/drawing/2014/main" id="{E8700054-E19D-998D-60F3-FF5A9FA442B9}"/>
              </a:ext>
            </a:extLst>
          </p:cNvPr>
          <p:cNvSpPr txBox="1"/>
          <p:nvPr/>
        </p:nvSpPr>
        <p:spPr>
          <a:xfrm>
            <a:off x="6834463" y="8348148"/>
            <a:ext cx="5594889" cy="1323439"/>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David-Frédéric Bisseuil </a:t>
            </a:r>
            <a:br>
              <a:rPr lang="en-US" sz="2000" dirty="0">
                <a:solidFill>
                  <a:srgbClr val="0A2455"/>
                </a:solidFill>
                <a:latin typeface="+mj-lt"/>
                <a:cs typeface="Arial"/>
              </a:rPr>
            </a:br>
            <a:r>
              <a:rPr lang="en-US" sz="2000" dirty="0">
                <a:solidFill>
                  <a:srgbClr val="0A2455"/>
                </a:solidFill>
                <a:latin typeface="+mj-lt"/>
                <a:cs typeface="Arial"/>
              </a:rPr>
              <a:t>France</a:t>
            </a:r>
          </a:p>
          <a:p>
            <a:pPr marR="0" lvl="0" indent="0" fontAlgn="auto">
              <a:lnSpc>
                <a:spcPct val="100000"/>
              </a:lnSpc>
              <a:spcBef>
                <a:spcPts val="0"/>
              </a:spcBef>
              <a:buClrTx/>
              <a:buSzTx/>
              <a:buFontTx/>
              <a:buNone/>
              <a:tabLst/>
              <a:defRPr/>
            </a:pPr>
            <a:r>
              <a:rPr lang="en-US" sz="2000" dirty="0">
                <a:solidFill>
                  <a:srgbClr val="0A2455"/>
                </a:solidFill>
                <a:cs typeface="Arial" panose="020B0604020202020204" pitchFamily="34" charset="0"/>
                <a:hlinkClick r:id="rId14">
                  <a:extLst>
                    <a:ext uri="{A12FA001-AC4F-418D-AE19-62706E023703}">
                      <ahyp:hlinkClr xmlns:ahyp="http://schemas.microsoft.com/office/drawing/2018/hyperlinkcolor" val="tx"/>
                    </a:ext>
                  </a:extLst>
                </a:hlinkClick>
              </a:rPr>
              <a:t>david-Frederic.bisseuil@pkf-arsilon.com</a:t>
            </a:r>
            <a:endParaRPr lang="en-US" sz="2000" dirty="0">
              <a:solidFill>
                <a:srgbClr val="0A2455"/>
              </a:solidFill>
              <a:cs typeface="Arial" panose="020B0604020202020204" pitchFamily="34" charset="0"/>
            </a:endParaRPr>
          </a:p>
          <a:p>
            <a:endParaRPr lang="en-US" sz="2000" dirty="0">
              <a:solidFill>
                <a:srgbClr val="0A2455"/>
              </a:solidFill>
              <a:cs typeface="Arial" panose="020B0604020202020204" pitchFamily="34" charset="0"/>
            </a:endParaRPr>
          </a:p>
        </p:txBody>
      </p:sp>
      <p:sp>
        <p:nvSpPr>
          <p:cNvPr id="31" name="TextBox 30">
            <a:extLst>
              <a:ext uri="{FF2B5EF4-FFF2-40B4-BE49-F238E27FC236}">
                <a16:creationId xmlns:a16="http://schemas.microsoft.com/office/drawing/2014/main" id="{7285F7F8-C1DD-06A7-F9DB-7B536A44CA68}"/>
              </a:ext>
            </a:extLst>
          </p:cNvPr>
          <p:cNvSpPr txBox="1"/>
          <p:nvPr/>
        </p:nvSpPr>
        <p:spPr>
          <a:xfrm>
            <a:off x="6725658" y="5849554"/>
            <a:ext cx="5594889" cy="1015663"/>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Jean Medernach </a:t>
            </a:r>
            <a:br>
              <a:rPr lang="en-US" sz="2000" dirty="0">
                <a:solidFill>
                  <a:srgbClr val="0A2455"/>
                </a:solidFill>
                <a:latin typeface="+mj-lt"/>
                <a:cs typeface="Arial"/>
              </a:rPr>
            </a:br>
            <a:r>
              <a:rPr lang="en-US" sz="2000" dirty="0">
                <a:solidFill>
                  <a:srgbClr val="0A2455"/>
                </a:solidFill>
                <a:latin typeface="+mj-lt"/>
                <a:cs typeface="Arial"/>
              </a:rPr>
              <a:t>Luxembourg</a:t>
            </a:r>
          </a:p>
          <a:p>
            <a:r>
              <a:rPr lang="en-US" sz="2000" dirty="0">
                <a:solidFill>
                  <a:srgbClr val="0A2455"/>
                </a:solidFill>
                <a:cs typeface="Arial"/>
                <a:hlinkClick r:id="rId15">
                  <a:extLst>
                    <a:ext uri="{A12FA001-AC4F-418D-AE19-62706E023703}">
                      <ahyp:hlinkClr xmlns:ahyp="http://schemas.microsoft.com/office/drawing/2018/hyperlinkcolor" val="tx"/>
                    </a:ext>
                  </a:extLst>
                </a:hlinkClick>
              </a:rPr>
              <a:t>jean.medernach</a:t>
            </a:r>
            <a:r>
              <a:rPr lang="fr-FR" sz="2000" dirty="0">
                <a:solidFill>
                  <a:srgbClr val="0A2455"/>
                </a:solidFill>
                <a:cs typeface="Arial"/>
                <a:hlinkClick r:id="rId15">
                  <a:extLst>
                    <a:ext uri="{A12FA001-AC4F-418D-AE19-62706E023703}">
                      <ahyp:hlinkClr xmlns:ahyp="http://schemas.microsoft.com/office/drawing/2018/hyperlinkcolor" val="tx"/>
                    </a:ext>
                  </a:extLst>
                </a:hlinkClick>
              </a:rPr>
              <a:t>@</a:t>
            </a:r>
            <a:r>
              <a:rPr lang="en-US" sz="2000" dirty="0">
                <a:solidFill>
                  <a:srgbClr val="0A2455"/>
                </a:solidFill>
                <a:cs typeface="Arial"/>
                <a:hlinkClick r:id="rId15">
                  <a:extLst>
                    <a:ext uri="{A12FA001-AC4F-418D-AE19-62706E023703}">
                      <ahyp:hlinkClr xmlns:ahyp="http://schemas.microsoft.com/office/drawing/2018/hyperlinkcolor" val="tx"/>
                    </a:ext>
                  </a:extLst>
                </a:hlinkClick>
              </a:rPr>
              <a:t>pkf.lu</a:t>
            </a:r>
            <a:endParaRPr lang="en-US" sz="2000" dirty="0">
              <a:solidFill>
                <a:srgbClr val="0A2455"/>
              </a:solidFill>
              <a:cs typeface="Arial"/>
            </a:endParaRPr>
          </a:p>
        </p:txBody>
      </p:sp>
      <p:sp>
        <p:nvSpPr>
          <p:cNvPr id="32" name="TextBox 31">
            <a:extLst>
              <a:ext uri="{FF2B5EF4-FFF2-40B4-BE49-F238E27FC236}">
                <a16:creationId xmlns:a16="http://schemas.microsoft.com/office/drawing/2014/main" id="{872556CE-0120-E2E2-54BE-12A89479B8F8}"/>
              </a:ext>
            </a:extLst>
          </p:cNvPr>
          <p:cNvSpPr txBox="1"/>
          <p:nvPr/>
        </p:nvSpPr>
        <p:spPr>
          <a:xfrm>
            <a:off x="6779041" y="4543944"/>
            <a:ext cx="4563172" cy="1015663"/>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Andrew Killick</a:t>
            </a:r>
            <a:br>
              <a:rPr lang="en-US" sz="2000" dirty="0">
                <a:solidFill>
                  <a:srgbClr val="0A2455"/>
                </a:solidFill>
                <a:latin typeface="+mj-lt"/>
                <a:cs typeface="Arial"/>
              </a:rPr>
            </a:br>
            <a:r>
              <a:rPr lang="en-US" sz="2000" dirty="0">
                <a:solidFill>
                  <a:srgbClr val="0A2455"/>
                </a:solidFill>
                <a:latin typeface="+mj-lt"/>
                <a:cs typeface="Arial"/>
              </a:rPr>
              <a:t>UK</a:t>
            </a:r>
            <a:endParaRPr lang="en-US" sz="2000" u="sng" dirty="0">
              <a:solidFill>
                <a:srgbClr val="0A2455"/>
              </a:solidFill>
              <a:latin typeface="+mj-lt"/>
              <a:cs typeface="Arial"/>
            </a:endParaRPr>
          </a:p>
          <a:p>
            <a:r>
              <a:rPr lang="en-US" sz="2000" u="sng" dirty="0">
                <a:solidFill>
                  <a:srgbClr val="0A2455"/>
                </a:solidFill>
                <a:cs typeface="Arial" panose="020B0604020202020204" pitchFamily="34" charset="0"/>
              </a:rPr>
              <a:t>andrew.killick@francisclark.co.uk</a:t>
            </a:r>
          </a:p>
        </p:txBody>
      </p:sp>
      <p:sp>
        <p:nvSpPr>
          <p:cNvPr id="33" name="TextBox 32">
            <a:extLst>
              <a:ext uri="{FF2B5EF4-FFF2-40B4-BE49-F238E27FC236}">
                <a16:creationId xmlns:a16="http://schemas.microsoft.com/office/drawing/2014/main" id="{25F6F4B6-4986-257E-8098-CC62A9853D10}"/>
              </a:ext>
            </a:extLst>
          </p:cNvPr>
          <p:cNvSpPr txBox="1"/>
          <p:nvPr/>
        </p:nvSpPr>
        <p:spPr>
          <a:xfrm>
            <a:off x="5635086" y="3822951"/>
            <a:ext cx="5801293" cy="461665"/>
          </a:xfrm>
          <a:prstGeom prst="rect">
            <a:avLst/>
          </a:prstGeom>
          <a:noFill/>
        </p:spPr>
        <p:txBody>
          <a:bodyPr wrap="square">
            <a:spAutoFit/>
          </a:bodyPr>
          <a:lstStyle/>
          <a:p>
            <a:pPr algn="just"/>
            <a:r>
              <a:rPr lang="en-US" sz="2400" dirty="0">
                <a:solidFill>
                  <a:srgbClr val="D24E12"/>
                </a:solidFill>
                <a:latin typeface="+mj-lt"/>
                <a:cs typeface="Arial"/>
              </a:rPr>
              <a:t>EMEI</a:t>
            </a:r>
            <a:endParaRPr lang="en-US" sz="2000" dirty="0">
              <a:solidFill>
                <a:srgbClr val="D24E12"/>
              </a:solidFill>
              <a:latin typeface="+mj-lt"/>
              <a:cs typeface="Arial"/>
            </a:endParaRPr>
          </a:p>
        </p:txBody>
      </p:sp>
      <p:grpSp>
        <p:nvGrpSpPr>
          <p:cNvPr id="39" name="Group 38">
            <a:extLst>
              <a:ext uri="{FF2B5EF4-FFF2-40B4-BE49-F238E27FC236}">
                <a16:creationId xmlns:a16="http://schemas.microsoft.com/office/drawing/2014/main" id="{C2FAF257-8575-3D47-25BF-9281E7DD5239}"/>
              </a:ext>
            </a:extLst>
          </p:cNvPr>
          <p:cNvGrpSpPr/>
          <p:nvPr/>
        </p:nvGrpSpPr>
        <p:grpSpPr>
          <a:xfrm>
            <a:off x="5783067" y="5657738"/>
            <a:ext cx="6357975" cy="2536761"/>
            <a:chOff x="6107621" y="5657738"/>
            <a:chExt cx="6083854" cy="2536761"/>
          </a:xfrm>
        </p:grpSpPr>
        <p:cxnSp>
          <p:nvCxnSpPr>
            <p:cNvPr id="34" name="Straight Connector 33">
              <a:extLst>
                <a:ext uri="{FF2B5EF4-FFF2-40B4-BE49-F238E27FC236}">
                  <a16:creationId xmlns:a16="http://schemas.microsoft.com/office/drawing/2014/main" id="{3FD92969-8C6F-A923-1C58-E15FDA20CC62}"/>
                </a:ext>
              </a:extLst>
            </p:cNvPr>
            <p:cNvCxnSpPr>
              <a:cxnSpLocks/>
            </p:cNvCxnSpPr>
            <p:nvPr/>
          </p:nvCxnSpPr>
          <p:spPr>
            <a:xfrm>
              <a:off x="6107621" y="5657738"/>
              <a:ext cx="6083854" cy="0"/>
            </a:xfrm>
            <a:prstGeom prst="line">
              <a:avLst/>
            </a:prstGeom>
            <a:ln>
              <a:solidFill>
                <a:srgbClr val="D24E1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B3AE947-48D0-3F5E-31E0-357A7F684DB6}"/>
                </a:ext>
              </a:extLst>
            </p:cNvPr>
            <p:cNvCxnSpPr>
              <a:cxnSpLocks/>
            </p:cNvCxnSpPr>
            <p:nvPr/>
          </p:nvCxnSpPr>
          <p:spPr>
            <a:xfrm>
              <a:off x="6107621" y="6948936"/>
              <a:ext cx="6083854" cy="0"/>
            </a:xfrm>
            <a:prstGeom prst="line">
              <a:avLst/>
            </a:prstGeom>
            <a:ln>
              <a:solidFill>
                <a:srgbClr val="D24E1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B13E2A-95C0-9F8E-BAF5-444AC38E31BB}"/>
                </a:ext>
              </a:extLst>
            </p:cNvPr>
            <p:cNvCxnSpPr>
              <a:cxnSpLocks/>
            </p:cNvCxnSpPr>
            <p:nvPr/>
          </p:nvCxnSpPr>
          <p:spPr>
            <a:xfrm>
              <a:off x="6107621" y="8194499"/>
              <a:ext cx="6083854" cy="0"/>
            </a:xfrm>
            <a:prstGeom prst="line">
              <a:avLst/>
            </a:prstGeom>
            <a:ln>
              <a:solidFill>
                <a:srgbClr val="D24E12"/>
              </a:solidFill>
            </a:ln>
          </p:spPr>
          <p:style>
            <a:lnRef idx="1">
              <a:schemeClr val="accent1"/>
            </a:lnRef>
            <a:fillRef idx="0">
              <a:schemeClr val="accent1"/>
            </a:fillRef>
            <a:effectRef idx="0">
              <a:schemeClr val="accent1"/>
            </a:effectRef>
            <a:fontRef idx="minor">
              <a:schemeClr val="tx1"/>
            </a:fontRef>
          </p:style>
        </p:cxnSp>
      </p:grpSp>
      <p:pic>
        <p:nvPicPr>
          <p:cNvPr id="40" name="Picture 39" descr="Une image contenant personne, complet, homme, habits&#10;&#10;Description générée automatiquement">
            <a:extLst>
              <a:ext uri="{FF2B5EF4-FFF2-40B4-BE49-F238E27FC236}">
                <a16:creationId xmlns:a16="http://schemas.microsoft.com/office/drawing/2014/main" id="{72F1E627-A7C3-9EED-3C2E-ACD0405564D5}"/>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l="24090" t="10398" r="26850" b="56840"/>
          <a:stretch/>
        </p:blipFill>
        <p:spPr>
          <a:xfrm>
            <a:off x="5737320" y="5847368"/>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p:spPr>
      </p:pic>
      <p:pic>
        <p:nvPicPr>
          <p:cNvPr id="41" name="Picture 40" descr="Une image contenant personne, homme, mur, complet&#10;&#10;Description générée automatiquement">
            <a:extLst>
              <a:ext uri="{FF2B5EF4-FFF2-40B4-BE49-F238E27FC236}">
                <a16:creationId xmlns:a16="http://schemas.microsoft.com/office/drawing/2014/main" id="{DF41FD57-7E25-DD84-0098-02AD5C849E6E}"/>
              </a:ext>
            </a:extLst>
          </p:cNvPr>
          <p:cNvPicPr>
            <a:picLocks noChangeAspect="1"/>
          </p:cNvPicPr>
          <p:nvPr/>
        </p:nvPicPr>
        <p:blipFill>
          <a:blip r:embed="rId17" cstate="screen">
            <a:extLst>
              <a:ext uri="{28A0092B-C50C-407E-A947-70E740481C1C}">
                <a14:useLocalDpi xmlns:a14="http://schemas.microsoft.com/office/drawing/2010/main" val="0"/>
              </a:ext>
            </a:extLst>
          </a:blip>
          <a:srcRect l="22011" t="2870" r="15858" b="34999"/>
          <a:stretch>
            <a:fillRect/>
          </a:stretch>
        </p:blipFill>
        <p:spPr>
          <a:xfrm>
            <a:off x="5768058" y="8317158"/>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p:spPr>
      </p:pic>
      <p:pic>
        <p:nvPicPr>
          <p:cNvPr id="45" name="Picture 44">
            <a:extLst>
              <a:ext uri="{FF2B5EF4-FFF2-40B4-BE49-F238E27FC236}">
                <a16:creationId xmlns:a16="http://schemas.microsoft.com/office/drawing/2014/main" id="{49624148-F59E-AE5C-7DD2-2AADF5D8D165}"/>
              </a:ext>
            </a:extLst>
          </p:cNvPr>
          <p:cNvPicPr>
            <a:picLocks noChangeAspect="1"/>
          </p:cNvPicPr>
          <p:nvPr/>
        </p:nvPicPr>
        <p:blipFill>
          <a:blip r:embed="rId18"/>
          <a:srcRect l="9572" t="9880" r="3541" b="6156"/>
          <a:stretch>
            <a:fillRect/>
          </a:stretch>
        </p:blipFill>
        <p:spPr>
          <a:xfrm>
            <a:off x="5737320" y="7119304"/>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p:spPr>
      </p:pic>
      <p:pic>
        <p:nvPicPr>
          <p:cNvPr id="46" name="Picture 45" descr="Portrait image of Andy Killick from PKF Francis Clark">
            <a:extLst>
              <a:ext uri="{FF2B5EF4-FFF2-40B4-BE49-F238E27FC236}">
                <a16:creationId xmlns:a16="http://schemas.microsoft.com/office/drawing/2014/main" id="{FCEE471C-8311-B980-1CA9-5A5BB4A90A08}"/>
              </a:ext>
            </a:extLst>
          </p:cNvPr>
          <p:cNvPicPr>
            <a:picLocks noChangeAspect="1" noChangeArrowheads="1"/>
          </p:cNvPicPr>
          <p:nvPr/>
        </p:nvPicPr>
        <p:blipFill rotWithShape="1">
          <a:blip r:embed="rId19" cstate="screen">
            <a:extLst>
              <a:ext uri="{28A0092B-C50C-407E-A947-70E740481C1C}">
                <a14:useLocalDpi xmlns:a14="http://schemas.microsoft.com/office/drawing/2010/main" val="0"/>
              </a:ext>
            </a:extLst>
          </a:blip>
          <a:srcRect l="14845" t="6324" r="16906" b="25428"/>
          <a:stretch/>
        </p:blipFill>
        <p:spPr bwMode="auto">
          <a:xfrm>
            <a:off x="5737320" y="4483987"/>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a:noFill/>
          <a:extLst>
            <a:ext uri="{909E8E84-426E-40DD-AFC4-6F175D3DCCD1}">
              <a14:hiddenFill xmlns:a14="http://schemas.microsoft.com/office/drawing/2010/main">
                <a:solidFill>
                  <a:srgbClr val="FFFFFF"/>
                </a:solidFill>
              </a14:hiddenFill>
            </a:ext>
          </a:extLst>
        </p:spPr>
      </p:pic>
      <p:sp>
        <p:nvSpPr>
          <p:cNvPr id="48" name="TextBox 19">
            <a:extLst>
              <a:ext uri="{FF2B5EF4-FFF2-40B4-BE49-F238E27FC236}">
                <a16:creationId xmlns:a16="http://schemas.microsoft.com/office/drawing/2014/main" id="{7F15585E-53D2-0934-857A-F9FA3588FD17}"/>
              </a:ext>
            </a:extLst>
          </p:cNvPr>
          <p:cNvSpPr txBox="1"/>
          <p:nvPr/>
        </p:nvSpPr>
        <p:spPr>
          <a:xfrm>
            <a:off x="19483513" y="9596084"/>
            <a:ext cx="3410230" cy="1015663"/>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Amy Hui</a:t>
            </a:r>
            <a:br>
              <a:rPr lang="en-US" sz="2000" dirty="0">
                <a:solidFill>
                  <a:srgbClr val="0A2455"/>
                </a:solidFill>
                <a:latin typeface="+mj-lt"/>
                <a:cs typeface="Arial"/>
              </a:rPr>
            </a:br>
            <a:r>
              <a:rPr lang="en-US" sz="2000" dirty="0">
                <a:solidFill>
                  <a:srgbClr val="0A2455"/>
                </a:solidFill>
                <a:latin typeface="+mj-lt"/>
                <a:cs typeface="Arial"/>
              </a:rPr>
              <a:t>Hong Kong</a:t>
            </a:r>
          </a:p>
          <a:p>
            <a:r>
              <a:rPr lang="en-US" sz="2000" dirty="0">
                <a:solidFill>
                  <a:srgbClr val="0A2455"/>
                </a:solidFill>
                <a:cs typeface="Arial"/>
                <a:hlinkClick r:id="rId20">
                  <a:extLst>
                    <a:ext uri="{A12FA001-AC4F-418D-AE19-62706E023703}">
                      <ahyp:hlinkClr xmlns:ahyp="http://schemas.microsoft.com/office/drawing/2018/hyperlinkcolor" val="tx"/>
                    </a:ext>
                  </a:extLst>
                </a:hlinkClick>
              </a:rPr>
              <a:t>amyhui@pkf-hk.com</a:t>
            </a:r>
            <a:endParaRPr lang="en-US" sz="2000" dirty="0">
              <a:solidFill>
                <a:srgbClr val="0A2455"/>
              </a:solidFill>
              <a:cs typeface="Arial"/>
            </a:endParaRPr>
          </a:p>
        </p:txBody>
      </p:sp>
      <p:sp>
        <p:nvSpPr>
          <p:cNvPr id="49" name="TextBox 19">
            <a:extLst>
              <a:ext uri="{FF2B5EF4-FFF2-40B4-BE49-F238E27FC236}">
                <a16:creationId xmlns:a16="http://schemas.microsoft.com/office/drawing/2014/main" id="{880758B3-AEE1-C928-6BF0-BE2ED9875C64}"/>
              </a:ext>
            </a:extLst>
          </p:cNvPr>
          <p:cNvSpPr txBox="1"/>
          <p:nvPr/>
        </p:nvSpPr>
        <p:spPr>
          <a:xfrm>
            <a:off x="19497896" y="10841646"/>
            <a:ext cx="3945994" cy="1015663"/>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Ang Kok Keong</a:t>
            </a:r>
            <a:br>
              <a:rPr lang="en-US" sz="2000" dirty="0">
                <a:latin typeface="+mj-lt"/>
                <a:cs typeface="Arial"/>
              </a:rPr>
            </a:br>
            <a:r>
              <a:rPr lang="en-US" sz="2000" dirty="0">
                <a:solidFill>
                  <a:srgbClr val="0A2455"/>
                </a:solidFill>
                <a:latin typeface="+mj-lt"/>
                <a:cs typeface="Arial"/>
              </a:rPr>
              <a:t>Singapore</a:t>
            </a:r>
          </a:p>
          <a:p>
            <a:r>
              <a:rPr lang="en-US" sz="2000" dirty="0">
                <a:solidFill>
                  <a:srgbClr val="0A2455"/>
                </a:solidFill>
                <a:cs typeface="Arial"/>
                <a:hlinkClick r:id="rId21">
                  <a:extLst>
                    <a:ext uri="{A12FA001-AC4F-418D-AE19-62706E023703}">
                      <ahyp:hlinkClr xmlns:ahyp="http://schemas.microsoft.com/office/drawing/2018/hyperlinkcolor" val="tx"/>
                    </a:ext>
                  </a:extLst>
                </a:hlinkClick>
              </a:rPr>
              <a:t>kokkeong.ang@pkf.com</a:t>
            </a:r>
            <a:endParaRPr lang="en-US" sz="1050" dirty="0">
              <a:solidFill>
                <a:srgbClr val="0A2455"/>
              </a:solidFill>
              <a:cs typeface="Arial" panose="020B0604020202020204" pitchFamily="34" charset="0"/>
            </a:endParaRPr>
          </a:p>
        </p:txBody>
      </p:sp>
      <p:sp>
        <p:nvSpPr>
          <p:cNvPr id="57" name="TextBox 56">
            <a:extLst>
              <a:ext uri="{FF2B5EF4-FFF2-40B4-BE49-F238E27FC236}">
                <a16:creationId xmlns:a16="http://schemas.microsoft.com/office/drawing/2014/main" id="{A8C2CE3D-17B2-0F7F-9DF3-43B187DD4EE6}"/>
              </a:ext>
            </a:extLst>
          </p:cNvPr>
          <p:cNvSpPr txBox="1"/>
          <p:nvPr/>
        </p:nvSpPr>
        <p:spPr>
          <a:xfrm>
            <a:off x="12770814" y="8109258"/>
            <a:ext cx="4663416" cy="461665"/>
          </a:xfrm>
          <a:prstGeom prst="rect">
            <a:avLst/>
          </a:prstGeom>
          <a:noFill/>
        </p:spPr>
        <p:txBody>
          <a:bodyPr wrap="square" lIns="91440" tIns="45720" rIns="91440" bIns="45720" anchor="t">
            <a:spAutoFit/>
          </a:bodyPr>
          <a:lstStyle/>
          <a:p>
            <a:pPr algn="just"/>
            <a:r>
              <a:rPr lang="en-US" sz="2400" dirty="0">
                <a:solidFill>
                  <a:srgbClr val="099BBF"/>
                </a:solidFill>
                <a:latin typeface="+mj-lt"/>
                <a:cs typeface="Arial"/>
              </a:rPr>
              <a:t>AFRICA</a:t>
            </a:r>
            <a:endParaRPr lang="en-US" sz="2000" dirty="0">
              <a:solidFill>
                <a:srgbClr val="099BBF"/>
              </a:solidFill>
              <a:latin typeface="+mj-lt"/>
              <a:cs typeface="Arial"/>
            </a:endParaRPr>
          </a:p>
        </p:txBody>
      </p:sp>
      <p:grpSp>
        <p:nvGrpSpPr>
          <p:cNvPr id="58" name="Group 57">
            <a:extLst>
              <a:ext uri="{FF2B5EF4-FFF2-40B4-BE49-F238E27FC236}">
                <a16:creationId xmlns:a16="http://schemas.microsoft.com/office/drawing/2014/main" id="{E1C48BE5-FC89-ED94-3ED2-BA8751425638}"/>
              </a:ext>
            </a:extLst>
          </p:cNvPr>
          <p:cNvGrpSpPr/>
          <p:nvPr/>
        </p:nvGrpSpPr>
        <p:grpSpPr>
          <a:xfrm>
            <a:off x="18465672" y="9432627"/>
            <a:ext cx="4899483" cy="1245563"/>
            <a:chOff x="6107621" y="6948936"/>
            <a:chExt cx="6083854" cy="1245563"/>
          </a:xfrm>
        </p:grpSpPr>
        <p:cxnSp>
          <p:nvCxnSpPr>
            <p:cNvPr id="60" name="Straight Connector 59">
              <a:extLst>
                <a:ext uri="{FF2B5EF4-FFF2-40B4-BE49-F238E27FC236}">
                  <a16:creationId xmlns:a16="http://schemas.microsoft.com/office/drawing/2014/main" id="{8F5111D9-5232-3728-ACF4-55620040FF5A}"/>
                </a:ext>
              </a:extLst>
            </p:cNvPr>
            <p:cNvCxnSpPr>
              <a:cxnSpLocks/>
            </p:cNvCxnSpPr>
            <p:nvPr/>
          </p:nvCxnSpPr>
          <p:spPr>
            <a:xfrm>
              <a:off x="6107621" y="6948936"/>
              <a:ext cx="6083854" cy="0"/>
            </a:xfrm>
            <a:prstGeom prst="line">
              <a:avLst/>
            </a:prstGeom>
            <a:ln>
              <a:solidFill>
                <a:srgbClr val="A9B94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DAA12D5-07F2-73C5-F1C8-F79AD3680CDD}"/>
                </a:ext>
              </a:extLst>
            </p:cNvPr>
            <p:cNvCxnSpPr>
              <a:cxnSpLocks/>
            </p:cNvCxnSpPr>
            <p:nvPr/>
          </p:nvCxnSpPr>
          <p:spPr>
            <a:xfrm>
              <a:off x="6107621" y="8194499"/>
              <a:ext cx="6083854" cy="0"/>
            </a:xfrm>
            <a:prstGeom prst="line">
              <a:avLst/>
            </a:prstGeom>
            <a:ln>
              <a:solidFill>
                <a:srgbClr val="A9B946"/>
              </a:solidFill>
            </a:ln>
          </p:spPr>
          <p:style>
            <a:lnRef idx="1">
              <a:schemeClr val="accent1"/>
            </a:lnRef>
            <a:fillRef idx="0">
              <a:schemeClr val="accent1"/>
            </a:fillRef>
            <a:effectRef idx="0">
              <a:schemeClr val="accent1"/>
            </a:effectRef>
            <a:fontRef idx="minor">
              <a:schemeClr val="tx1"/>
            </a:fontRef>
          </p:style>
        </p:cxnSp>
      </p:grpSp>
      <p:sp>
        <p:nvSpPr>
          <p:cNvPr id="63" name="TextBox 19">
            <a:extLst>
              <a:ext uri="{FF2B5EF4-FFF2-40B4-BE49-F238E27FC236}">
                <a16:creationId xmlns:a16="http://schemas.microsoft.com/office/drawing/2014/main" id="{D52EFCA2-CDA9-78FB-FF66-760B088C7C2E}"/>
              </a:ext>
            </a:extLst>
          </p:cNvPr>
          <p:cNvSpPr txBox="1"/>
          <p:nvPr/>
        </p:nvSpPr>
        <p:spPr>
          <a:xfrm>
            <a:off x="13820255" y="8947891"/>
            <a:ext cx="4142681" cy="707886"/>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Avishkar Harriparsad </a:t>
            </a:r>
            <a:r>
              <a:rPr lang="en-US" sz="2000" u="sng" dirty="0">
                <a:solidFill>
                  <a:srgbClr val="0A2455"/>
                </a:solidFill>
                <a:cs typeface="Arial"/>
              </a:rPr>
              <a:t>avishkar.harriparsad@pkf.co.za</a:t>
            </a:r>
          </a:p>
        </p:txBody>
      </p:sp>
      <p:sp>
        <p:nvSpPr>
          <p:cNvPr id="69" name="TextBox 68">
            <a:extLst>
              <a:ext uri="{FF2B5EF4-FFF2-40B4-BE49-F238E27FC236}">
                <a16:creationId xmlns:a16="http://schemas.microsoft.com/office/drawing/2014/main" id="{46BDA7C8-A5E8-FDFD-B85C-66D9EE4251CA}"/>
              </a:ext>
            </a:extLst>
          </p:cNvPr>
          <p:cNvSpPr txBox="1"/>
          <p:nvPr/>
        </p:nvSpPr>
        <p:spPr>
          <a:xfrm>
            <a:off x="18384421" y="7618620"/>
            <a:ext cx="4663416" cy="461665"/>
          </a:xfrm>
          <a:prstGeom prst="rect">
            <a:avLst/>
          </a:prstGeom>
          <a:noFill/>
        </p:spPr>
        <p:txBody>
          <a:bodyPr wrap="square">
            <a:spAutoFit/>
          </a:bodyPr>
          <a:lstStyle/>
          <a:p>
            <a:pPr algn="just"/>
            <a:r>
              <a:rPr lang="en-US" sz="2400" dirty="0">
                <a:solidFill>
                  <a:srgbClr val="A9B946"/>
                </a:solidFill>
                <a:latin typeface="+mj-lt"/>
                <a:cs typeface="Arial"/>
              </a:rPr>
              <a:t>ASPAC</a:t>
            </a:r>
            <a:endParaRPr lang="en-US" sz="2000" dirty="0">
              <a:solidFill>
                <a:srgbClr val="A9B946"/>
              </a:solidFill>
              <a:latin typeface="+mj-lt"/>
              <a:cs typeface="Arial"/>
            </a:endParaRPr>
          </a:p>
        </p:txBody>
      </p:sp>
      <p:pic>
        <p:nvPicPr>
          <p:cNvPr id="70" name="Picture 69">
            <a:extLst>
              <a:ext uri="{FF2B5EF4-FFF2-40B4-BE49-F238E27FC236}">
                <a16:creationId xmlns:a16="http://schemas.microsoft.com/office/drawing/2014/main" id="{3ACACFE5-B7E2-5568-2125-B8BC743F23A9}"/>
              </a:ext>
            </a:extLst>
          </p:cNvPr>
          <p:cNvPicPr>
            <a:picLocks noChangeAspect="1"/>
          </p:cNvPicPr>
          <p:nvPr/>
        </p:nvPicPr>
        <p:blipFill>
          <a:blip r:embed="rId22"/>
          <a:srcRect l="16560" t="5866" r="6391" b="26070"/>
          <a:stretch>
            <a:fillRect/>
          </a:stretch>
        </p:blipFill>
        <p:spPr>
          <a:xfrm>
            <a:off x="18384421" y="9596084"/>
            <a:ext cx="957600" cy="957600"/>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p:spPr>
      </p:pic>
      <p:cxnSp>
        <p:nvCxnSpPr>
          <p:cNvPr id="50" name="Straight Connector 49">
            <a:extLst>
              <a:ext uri="{FF2B5EF4-FFF2-40B4-BE49-F238E27FC236}">
                <a16:creationId xmlns:a16="http://schemas.microsoft.com/office/drawing/2014/main" id="{84F3775B-AEC7-C2A8-70DD-8D9A6CBF780B}"/>
              </a:ext>
            </a:extLst>
          </p:cNvPr>
          <p:cNvCxnSpPr>
            <a:cxnSpLocks/>
          </p:cNvCxnSpPr>
          <p:nvPr/>
        </p:nvCxnSpPr>
        <p:spPr>
          <a:xfrm>
            <a:off x="18465672" y="8193858"/>
            <a:ext cx="4899483" cy="0"/>
          </a:xfrm>
          <a:prstGeom prst="line">
            <a:avLst/>
          </a:prstGeom>
          <a:ln>
            <a:solidFill>
              <a:srgbClr val="A9B946"/>
            </a:solidFill>
          </a:ln>
        </p:spPr>
        <p:style>
          <a:lnRef idx="1">
            <a:schemeClr val="accent1"/>
          </a:lnRef>
          <a:fillRef idx="0">
            <a:schemeClr val="accent1"/>
          </a:fillRef>
          <a:effectRef idx="0">
            <a:schemeClr val="accent1"/>
          </a:effectRef>
          <a:fontRef idx="minor">
            <a:schemeClr val="tx1"/>
          </a:fontRef>
        </p:style>
      </p:cxnSp>
      <p:pic>
        <p:nvPicPr>
          <p:cNvPr id="52" name="Picture 51" descr="A person in a suit and tie&#10;&#10;Description automatically generated">
            <a:extLst>
              <a:ext uri="{FF2B5EF4-FFF2-40B4-BE49-F238E27FC236}">
                <a16:creationId xmlns:a16="http://schemas.microsoft.com/office/drawing/2014/main" id="{DF0F15D6-B6A8-4F4A-7293-3EA2335C6844}"/>
              </a:ext>
            </a:extLst>
          </p:cNvPr>
          <p:cNvPicPr>
            <a:picLocks noChangeAspect="1"/>
          </p:cNvPicPr>
          <p:nvPr/>
        </p:nvPicPr>
        <p:blipFill rotWithShape="1">
          <a:blip r:embed="rId23">
            <a:extLst>
              <a:ext uri="{28A0092B-C50C-407E-A947-70E740481C1C}">
                <a14:useLocalDpi xmlns:a14="http://schemas.microsoft.com/office/drawing/2010/main" val="0"/>
              </a:ext>
            </a:extLst>
          </a:blip>
          <a:srcRect b="28062"/>
          <a:stretch/>
        </p:blipFill>
        <p:spPr>
          <a:xfrm>
            <a:off x="18111811" y="8230721"/>
            <a:ext cx="1386085" cy="997119"/>
          </a:xfrm>
          <a:prstGeom prst="ellipse">
            <a:avLst/>
          </a:prstGeom>
        </p:spPr>
      </p:pic>
      <p:sp>
        <p:nvSpPr>
          <p:cNvPr id="53" name="TextBox 52">
            <a:extLst>
              <a:ext uri="{FF2B5EF4-FFF2-40B4-BE49-F238E27FC236}">
                <a16:creationId xmlns:a16="http://schemas.microsoft.com/office/drawing/2014/main" id="{8E98B5C2-ADBD-DD00-897C-912DB1773F04}"/>
              </a:ext>
            </a:extLst>
          </p:cNvPr>
          <p:cNvSpPr txBox="1"/>
          <p:nvPr/>
        </p:nvSpPr>
        <p:spPr>
          <a:xfrm>
            <a:off x="19443640" y="8288459"/>
            <a:ext cx="3410230" cy="1015663"/>
          </a:xfrm>
          <a:prstGeom prst="rect">
            <a:avLst/>
          </a:prstGeom>
          <a:noFill/>
        </p:spPr>
        <p:txBody>
          <a:bodyPr wrap="square" lIns="91440" tIns="45720" rIns="91440" bIns="45720" anchor="t">
            <a:spAutoFit/>
          </a:bodyPr>
          <a:lstStyle/>
          <a:p>
            <a:r>
              <a:rPr lang="en-US" sz="2000" dirty="0">
                <a:solidFill>
                  <a:srgbClr val="0A2455"/>
                </a:solidFill>
                <a:latin typeface="+mj-lt"/>
                <a:cs typeface="Arial"/>
              </a:rPr>
              <a:t>Stefan Galbo</a:t>
            </a:r>
            <a:br>
              <a:rPr lang="en-US" sz="2000" dirty="0">
                <a:solidFill>
                  <a:srgbClr val="0A2455"/>
                </a:solidFill>
                <a:latin typeface="+mj-lt"/>
                <a:cs typeface="Arial"/>
              </a:rPr>
            </a:br>
            <a:r>
              <a:rPr lang="en-US" sz="2000" dirty="0">
                <a:solidFill>
                  <a:srgbClr val="0A2455"/>
                </a:solidFill>
                <a:latin typeface="+mj-lt"/>
                <a:cs typeface="Arial"/>
              </a:rPr>
              <a:t>Australia</a:t>
            </a:r>
          </a:p>
          <a:p>
            <a:r>
              <a:rPr lang="en-GB" sz="2000" dirty="0">
                <a:solidFill>
                  <a:srgbClr val="0A2455"/>
                </a:solidFill>
                <a:cs typeface="Arial"/>
                <a:hlinkClick r:id="rId24">
                  <a:extLst>
                    <a:ext uri="{A12FA001-AC4F-418D-AE19-62706E023703}">
                      <ahyp:hlinkClr xmlns:ahyp="http://schemas.microsoft.com/office/drawing/2018/hyperlinkcolor" val="tx"/>
                    </a:ext>
                  </a:extLst>
                </a:hlinkClick>
              </a:rPr>
              <a:t>sgalbo@pkf.com.au</a:t>
            </a:r>
            <a:endParaRPr lang="en-US" sz="2000" dirty="0">
              <a:solidFill>
                <a:srgbClr val="0A2455"/>
              </a:solidFill>
              <a:cs typeface="Arial"/>
            </a:endParaRPr>
          </a:p>
        </p:txBody>
      </p:sp>
      <p:pic>
        <p:nvPicPr>
          <p:cNvPr id="6" name="Picture 5" descr="A person in a suit and tie&#10;&#10;Description automatically generated">
            <a:extLst>
              <a:ext uri="{FF2B5EF4-FFF2-40B4-BE49-F238E27FC236}">
                <a16:creationId xmlns:a16="http://schemas.microsoft.com/office/drawing/2014/main" id="{B132AD93-E3F3-C528-BB89-CA40B481A4BA}"/>
              </a:ext>
            </a:extLst>
          </p:cNvPr>
          <p:cNvPicPr>
            <a:picLocks noChangeAspect="1"/>
          </p:cNvPicPr>
          <p:nvPr/>
        </p:nvPicPr>
        <p:blipFill>
          <a:blip r:embed="rId25">
            <a:extLst>
              <a:ext uri="{28A0092B-C50C-407E-A947-70E740481C1C}">
                <a14:useLocalDpi xmlns:a14="http://schemas.microsoft.com/office/drawing/2010/main" val="0"/>
              </a:ext>
            </a:extLst>
          </a:blip>
          <a:srcRect l="9701" t="2231" r="14027" b="42280"/>
          <a:stretch/>
        </p:blipFill>
        <p:spPr>
          <a:xfrm>
            <a:off x="18384421" y="10843278"/>
            <a:ext cx="1004676" cy="1002641"/>
          </a:xfrm>
          <a:prstGeom prst="ellipse">
            <a:avLst/>
          </a:prstGeom>
        </p:spPr>
      </p:pic>
      <p:pic>
        <p:nvPicPr>
          <p:cNvPr id="8" name="Picture 7" descr="A person in a suit and tie&#10;&#10;Description automatically generated">
            <a:extLst>
              <a:ext uri="{FF2B5EF4-FFF2-40B4-BE49-F238E27FC236}">
                <a16:creationId xmlns:a16="http://schemas.microsoft.com/office/drawing/2014/main" id="{A9BE3CF9-7783-FC89-70CA-8C99C62A5D04}"/>
              </a:ext>
            </a:extLst>
          </p:cNvPr>
          <p:cNvPicPr>
            <a:picLocks noChangeAspect="1"/>
          </p:cNvPicPr>
          <p:nvPr/>
        </p:nvPicPr>
        <p:blipFill>
          <a:blip r:embed="rId26">
            <a:extLst>
              <a:ext uri="{28A0092B-C50C-407E-A947-70E740481C1C}">
                <a14:useLocalDpi xmlns:a14="http://schemas.microsoft.com/office/drawing/2010/main" val="0"/>
              </a:ext>
            </a:extLst>
          </a:blip>
          <a:srcRect b="24857"/>
          <a:stretch/>
        </p:blipFill>
        <p:spPr>
          <a:xfrm>
            <a:off x="12775679" y="8768995"/>
            <a:ext cx="959211" cy="1011526"/>
          </a:xfrm>
          <a:custGeom>
            <a:avLst/>
            <a:gdLst>
              <a:gd name="connsiteX0" fmla="*/ 1044789 w 2096840"/>
              <a:gd name="connsiteY0" fmla="*/ 0 h 2107888"/>
              <a:gd name="connsiteX1" fmla="*/ 2093292 w 2096840"/>
              <a:gd name="connsiteY1" fmla="*/ 946185 h 2107888"/>
              <a:gd name="connsiteX2" fmla="*/ 2096840 w 2096840"/>
              <a:gd name="connsiteY2" fmla="*/ 1016456 h 2107888"/>
              <a:gd name="connsiteX3" fmla="*/ 2096840 w 2096840"/>
              <a:gd name="connsiteY3" fmla="*/ 1091433 h 2107888"/>
              <a:gd name="connsiteX4" fmla="*/ 2093292 w 2096840"/>
              <a:gd name="connsiteY4" fmla="*/ 1161704 h 2107888"/>
              <a:gd name="connsiteX5" fmla="*/ 1044789 w 2096840"/>
              <a:gd name="connsiteY5" fmla="*/ 2107888 h 2107888"/>
              <a:gd name="connsiteX6" fmla="*/ 12258 w 2096840"/>
              <a:gd name="connsiteY6" fmla="*/ 1266351 h 2107888"/>
              <a:gd name="connsiteX7" fmla="*/ 0 w 2096840"/>
              <a:gd name="connsiteY7" fmla="*/ 1186036 h 2107888"/>
              <a:gd name="connsiteX8" fmla="*/ 0 w 2096840"/>
              <a:gd name="connsiteY8" fmla="*/ 921852 h 2107888"/>
              <a:gd name="connsiteX9" fmla="*/ 12258 w 2096840"/>
              <a:gd name="connsiteY9" fmla="*/ 841538 h 2107888"/>
              <a:gd name="connsiteX10" fmla="*/ 1044789 w 2096840"/>
              <a:gd name="connsiteY10" fmla="*/ 0 h 210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840" h="2107888">
                <a:moveTo>
                  <a:pt x="1044789" y="0"/>
                </a:moveTo>
                <a:cubicBezTo>
                  <a:pt x="1590486" y="0"/>
                  <a:pt x="2039319" y="414727"/>
                  <a:pt x="2093292" y="946185"/>
                </a:cubicBezTo>
                <a:lnTo>
                  <a:pt x="2096840" y="1016456"/>
                </a:lnTo>
                <a:lnTo>
                  <a:pt x="2096840" y="1091433"/>
                </a:lnTo>
                <a:lnTo>
                  <a:pt x="2093292" y="1161704"/>
                </a:lnTo>
                <a:cubicBezTo>
                  <a:pt x="2039319" y="1693161"/>
                  <a:pt x="1590486" y="2107888"/>
                  <a:pt x="1044789" y="2107888"/>
                </a:cubicBezTo>
                <a:cubicBezTo>
                  <a:pt x="535472" y="2107888"/>
                  <a:pt x="110534" y="1746615"/>
                  <a:pt x="12258" y="1266351"/>
                </a:cubicBezTo>
                <a:lnTo>
                  <a:pt x="0" y="1186036"/>
                </a:lnTo>
                <a:lnTo>
                  <a:pt x="0" y="921852"/>
                </a:lnTo>
                <a:lnTo>
                  <a:pt x="12258" y="841538"/>
                </a:lnTo>
                <a:cubicBezTo>
                  <a:pt x="110534" y="361273"/>
                  <a:pt x="535472" y="0"/>
                  <a:pt x="1044789" y="0"/>
                </a:cubicBezTo>
                <a:close/>
              </a:path>
            </a:pathLst>
          </a:custGeom>
        </p:spPr>
      </p:pic>
    </p:spTree>
    <p:extLst>
      <p:ext uri="{BB962C8B-B14F-4D97-AF65-F5344CB8AC3E}">
        <p14:creationId xmlns:p14="http://schemas.microsoft.com/office/powerpoint/2010/main" val="221887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70EC504-6E90-2164-21F8-26D2C3DF6E58}"/>
              </a:ext>
            </a:extLst>
          </p:cNvPr>
          <p:cNvSpPr/>
          <p:nvPr/>
        </p:nvSpPr>
        <p:spPr>
          <a:xfrm>
            <a:off x="633414" y="4756216"/>
            <a:ext cx="2107887" cy="2107887"/>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erson wearing glasses and a dress&#10;&#10;Description automatically generated">
            <a:extLst>
              <a:ext uri="{FF2B5EF4-FFF2-40B4-BE49-F238E27FC236}">
                <a16:creationId xmlns:a16="http://schemas.microsoft.com/office/drawing/2014/main" id="{14C40BB8-C27D-304A-9FEE-9C98EA78B716}"/>
              </a:ext>
            </a:extLst>
          </p:cNvPr>
          <p:cNvPicPr>
            <a:picLocks noChangeAspect="1"/>
          </p:cNvPicPr>
          <p:nvPr/>
        </p:nvPicPr>
        <p:blipFill>
          <a:blip r:embed="rId2" cstate="screen">
            <a:extLst>
              <a:ext uri="{28A0092B-C50C-407E-A947-70E740481C1C}">
                <a14:useLocalDpi xmlns:a14="http://schemas.microsoft.com/office/drawing/2010/main" val="0"/>
              </a:ext>
            </a:extLst>
          </a:blip>
          <a:srcRect l="13621" t="3896" r="17281" b="50000"/>
          <a:stretch>
            <a:fillRect/>
          </a:stretch>
        </p:blipFill>
        <p:spPr>
          <a:xfrm>
            <a:off x="639764" y="4745670"/>
            <a:ext cx="2107888" cy="2107888"/>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p:spPr>
      </p:pic>
      <p:sp>
        <p:nvSpPr>
          <p:cNvPr id="2" name="Title 1">
            <a:extLst>
              <a:ext uri="{FF2B5EF4-FFF2-40B4-BE49-F238E27FC236}">
                <a16:creationId xmlns:a16="http://schemas.microsoft.com/office/drawing/2014/main" id="{B1009A21-C2C4-6F00-B159-08E2FD51E97F}"/>
              </a:ext>
            </a:extLst>
          </p:cNvPr>
          <p:cNvSpPr>
            <a:spLocks noGrp="1"/>
          </p:cNvSpPr>
          <p:nvPr>
            <p:ph type="title"/>
          </p:nvPr>
        </p:nvSpPr>
        <p:spPr>
          <a:xfrm>
            <a:off x="633413" y="2987676"/>
            <a:ext cx="7358443" cy="1584324"/>
          </a:xfrm>
        </p:spPr>
        <p:txBody>
          <a:bodyPr/>
          <a:lstStyle/>
          <a:p>
            <a:pPr>
              <a:lnSpc>
                <a:spcPct val="100000"/>
              </a:lnSpc>
            </a:pPr>
            <a:r>
              <a:rPr lang="en-GB" dirty="0"/>
              <a:t>Contact us</a:t>
            </a:r>
            <a:endParaRPr lang="en-GB" spc="0" dirty="0"/>
          </a:p>
        </p:txBody>
      </p:sp>
      <p:sp>
        <p:nvSpPr>
          <p:cNvPr id="3" name="object 7">
            <a:extLst>
              <a:ext uri="{FF2B5EF4-FFF2-40B4-BE49-F238E27FC236}">
                <a16:creationId xmlns:a16="http://schemas.microsoft.com/office/drawing/2014/main" id="{73C38B44-5657-EA16-8B3C-1F4B5BBF08B6}"/>
              </a:ext>
            </a:extLst>
          </p:cNvPr>
          <p:cNvSpPr txBox="1"/>
          <p:nvPr/>
        </p:nvSpPr>
        <p:spPr>
          <a:xfrm>
            <a:off x="605007" y="8511953"/>
            <a:ext cx="4513093" cy="2216371"/>
          </a:xfrm>
          <a:prstGeom prst="rect">
            <a:avLst/>
          </a:prstGeom>
        </p:spPr>
        <p:txBody>
          <a:bodyPr vert="horz" wrap="square" lIns="0" tIns="0" rIns="0" bIns="0" rtlCol="0">
            <a:noAutofit/>
          </a:bodyPr>
          <a:lstStyle/>
          <a:p>
            <a:pPr marL="30804">
              <a:spcBef>
                <a:spcPts val="546"/>
              </a:spcBef>
            </a:pPr>
            <a:r>
              <a:rPr lang="en-GB" sz="2000" b="1" dirty="0">
                <a:solidFill>
                  <a:schemeClr val="bg1"/>
                </a:solidFill>
                <a:latin typeface="PKF Global Sans PKF Global"/>
                <a:cs typeface="PKF Global Sans PKF Global"/>
              </a:rPr>
              <a:t>PKF</a:t>
            </a:r>
            <a:r>
              <a:rPr lang="en-GB" sz="2000" b="1" spc="-109" dirty="0">
                <a:solidFill>
                  <a:schemeClr val="bg1"/>
                </a:solidFill>
                <a:latin typeface="PKF Global Sans PKF Global"/>
                <a:cs typeface="PKF Global Sans PKF Global"/>
              </a:rPr>
              <a:t> </a:t>
            </a:r>
            <a:r>
              <a:rPr lang="en-GB" sz="2000" b="1" spc="-12" dirty="0">
                <a:solidFill>
                  <a:schemeClr val="bg1"/>
                </a:solidFill>
                <a:latin typeface="PKF Global Sans PKF Global"/>
                <a:cs typeface="PKF Global Sans PKF Global"/>
              </a:rPr>
              <a:t>Global</a:t>
            </a:r>
            <a:endParaRPr lang="en-GB" sz="2000" dirty="0">
              <a:solidFill>
                <a:schemeClr val="bg1"/>
              </a:solidFill>
              <a:latin typeface="PKF Global Sans PKF Global"/>
              <a:cs typeface="PKF Global Sans PKF Global"/>
            </a:endParaRPr>
          </a:p>
          <a:p>
            <a:pPr marL="30804">
              <a:spcBef>
                <a:spcPts val="437"/>
              </a:spcBef>
            </a:pPr>
            <a:r>
              <a:rPr lang="en-GB" sz="2000" dirty="0">
                <a:solidFill>
                  <a:schemeClr val="bg1"/>
                </a:solidFill>
                <a:latin typeface="PKF Global Sans"/>
                <a:cs typeface="PKF Global Sans"/>
              </a:rPr>
              <a:t>15 </a:t>
            </a:r>
            <a:r>
              <a:rPr lang="en-GB" sz="2000" dirty="0" err="1">
                <a:solidFill>
                  <a:schemeClr val="bg1"/>
                </a:solidFill>
                <a:latin typeface="PKF Global Sans"/>
                <a:cs typeface="PKF Global Sans"/>
              </a:rPr>
              <a:t>Westferry</a:t>
            </a:r>
            <a:r>
              <a:rPr lang="en-GB" sz="2000" dirty="0">
                <a:solidFill>
                  <a:schemeClr val="bg1"/>
                </a:solidFill>
                <a:latin typeface="PKF Global Sans"/>
                <a:cs typeface="PKF Global Sans"/>
              </a:rPr>
              <a:t> Circus,</a:t>
            </a:r>
          </a:p>
          <a:p>
            <a:pPr marL="30804">
              <a:spcBef>
                <a:spcPts val="437"/>
              </a:spcBef>
            </a:pPr>
            <a:r>
              <a:rPr lang="en-GB" sz="2000" dirty="0">
                <a:solidFill>
                  <a:schemeClr val="bg1"/>
                </a:solidFill>
                <a:latin typeface="PKF Global Sans"/>
                <a:cs typeface="PKF Global Sans"/>
              </a:rPr>
              <a:t>London, E14 4HD,</a:t>
            </a:r>
            <a:r>
              <a:rPr lang="en-GB" sz="2000" spc="-133" dirty="0">
                <a:solidFill>
                  <a:schemeClr val="bg1"/>
                </a:solidFill>
                <a:latin typeface="PKF Global Sans"/>
                <a:cs typeface="PKF Global Sans"/>
              </a:rPr>
              <a:t> </a:t>
            </a:r>
            <a:r>
              <a:rPr lang="en-GB" sz="2000" spc="-30" dirty="0">
                <a:solidFill>
                  <a:schemeClr val="bg1"/>
                </a:solidFill>
                <a:latin typeface="PKF Global Sans"/>
                <a:cs typeface="PKF Global Sans"/>
              </a:rPr>
              <a:t>UK</a:t>
            </a:r>
            <a:endParaRPr lang="en-GB" sz="2000" dirty="0">
              <a:solidFill>
                <a:schemeClr val="bg1"/>
              </a:solidFill>
              <a:latin typeface="PKF Global Sans"/>
              <a:cs typeface="PKF Global Sans"/>
            </a:endParaRPr>
          </a:p>
          <a:p>
            <a:pPr marL="30804">
              <a:spcBef>
                <a:spcPts val="2935"/>
              </a:spcBef>
            </a:pPr>
            <a:r>
              <a:rPr lang="en-GB" sz="2000" dirty="0">
                <a:solidFill>
                  <a:schemeClr val="bg1"/>
                </a:solidFill>
                <a:latin typeface="PKF Global Sans"/>
                <a:cs typeface="PKF Global Sans"/>
              </a:rPr>
              <a:t>+44 20 3691 2500</a:t>
            </a:r>
          </a:p>
          <a:p>
            <a:pPr marL="30804">
              <a:spcBef>
                <a:spcPts val="431"/>
              </a:spcBef>
            </a:pPr>
            <a:r>
              <a:rPr lang="en-GB" sz="2000" spc="-12" dirty="0">
                <a:solidFill>
                  <a:schemeClr val="bg1"/>
                </a:solidFill>
                <a:latin typeface="PKF Global Sans"/>
                <a:cs typeface="PKF Global Sans"/>
              </a:rPr>
              <a:t>pkf.com</a:t>
            </a:r>
            <a:endParaRPr lang="en-GB" sz="2000" dirty="0">
              <a:solidFill>
                <a:schemeClr val="bg1"/>
              </a:solidFill>
              <a:latin typeface="PKF Global Sans"/>
              <a:cs typeface="PKF Global Sans"/>
            </a:endParaRPr>
          </a:p>
        </p:txBody>
      </p:sp>
      <p:sp>
        <p:nvSpPr>
          <p:cNvPr id="4" name="Text Placeholder 4">
            <a:extLst>
              <a:ext uri="{FF2B5EF4-FFF2-40B4-BE49-F238E27FC236}">
                <a16:creationId xmlns:a16="http://schemas.microsoft.com/office/drawing/2014/main" id="{4207C621-7EB8-CDF7-A134-F3E18C597C38}"/>
              </a:ext>
            </a:extLst>
          </p:cNvPr>
          <p:cNvSpPr txBox="1">
            <a:spLocks/>
          </p:cNvSpPr>
          <p:nvPr/>
        </p:nvSpPr>
        <p:spPr>
          <a:xfrm>
            <a:off x="3158726" y="4756216"/>
            <a:ext cx="7594618" cy="961185"/>
          </a:xfrm>
          <a:prstGeom prst="rect">
            <a:avLst/>
          </a:prstGeom>
        </p:spPr>
        <p:txBody>
          <a:bodyPr vert="horz" lIns="0" tIns="0" rIns="0" bIns="0" rtlCol="0" anchor="b"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spcBef>
                <a:spcPts val="300"/>
              </a:spcBef>
              <a:spcAft>
                <a:spcPts val="300"/>
              </a:spcAft>
            </a:pPr>
            <a:r>
              <a:rPr lang="en-GB" sz="2400" dirty="0">
                <a:solidFill>
                  <a:schemeClr val="bg1"/>
                </a:solidFill>
                <a:latin typeface="+mj-lt"/>
              </a:rPr>
              <a:t>Debbie Dell</a:t>
            </a:r>
          </a:p>
          <a:p>
            <a:pPr>
              <a:lnSpc>
                <a:spcPct val="100000"/>
              </a:lnSpc>
              <a:spcBef>
                <a:spcPts val="300"/>
              </a:spcBef>
              <a:spcAft>
                <a:spcPts val="300"/>
              </a:spcAft>
            </a:pPr>
            <a:r>
              <a:rPr lang="en-GB" sz="2400" dirty="0">
                <a:solidFill>
                  <a:schemeClr val="bg1"/>
                </a:solidFill>
              </a:rPr>
              <a:t>PKF Private Capital Solutions group co-ordinator</a:t>
            </a:r>
          </a:p>
        </p:txBody>
      </p:sp>
      <p:sp>
        <p:nvSpPr>
          <p:cNvPr id="5" name="Text Placeholder 4">
            <a:extLst>
              <a:ext uri="{FF2B5EF4-FFF2-40B4-BE49-F238E27FC236}">
                <a16:creationId xmlns:a16="http://schemas.microsoft.com/office/drawing/2014/main" id="{27651C4E-E9E9-FA28-ACC4-6FC31D5E58E9}"/>
              </a:ext>
            </a:extLst>
          </p:cNvPr>
          <p:cNvSpPr txBox="1">
            <a:spLocks/>
          </p:cNvSpPr>
          <p:nvPr/>
        </p:nvSpPr>
        <p:spPr>
          <a:xfrm>
            <a:off x="3169016" y="5902211"/>
            <a:ext cx="7584328" cy="996936"/>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spcBef>
                <a:spcPts val="300"/>
              </a:spcBef>
              <a:spcAft>
                <a:spcPts val="300"/>
              </a:spcAft>
            </a:pPr>
            <a:r>
              <a:rPr lang="en-GB" sz="1800" dirty="0">
                <a:solidFill>
                  <a:schemeClr val="bg1"/>
                </a:solidFill>
              </a:rPr>
              <a:t>debbie.dell@pkf.com</a:t>
            </a:r>
          </a:p>
          <a:p>
            <a:pPr>
              <a:lnSpc>
                <a:spcPct val="100000"/>
              </a:lnSpc>
              <a:spcBef>
                <a:spcPts val="300"/>
              </a:spcBef>
              <a:spcAft>
                <a:spcPts val="300"/>
              </a:spcAft>
            </a:pPr>
            <a:r>
              <a:rPr lang="en-GB" sz="1800" dirty="0">
                <a:solidFill>
                  <a:schemeClr val="bg1"/>
                </a:solidFill>
              </a:rPr>
              <a:t>+44 20 3691 2512</a:t>
            </a:r>
          </a:p>
        </p:txBody>
      </p:sp>
    </p:spTree>
    <p:extLst>
      <p:ext uri="{BB962C8B-B14F-4D97-AF65-F5344CB8AC3E}">
        <p14:creationId xmlns:p14="http://schemas.microsoft.com/office/powerpoint/2010/main" val="165487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B651-DF95-CD11-EBCA-886BA8031D64}"/>
              </a:ext>
            </a:extLst>
          </p:cNvPr>
          <p:cNvSpPr>
            <a:spLocks noGrp="1"/>
          </p:cNvSpPr>
          <p:nvPr>
            <p:ph type="title"/>
          </p:nvPr>
        </p:nvSpPr>
        <p:spPr>
          <a:xfrm>
            <a:off x="633412" y="2987676"/>
            <a:ext cx="14326171" cy="1584324"/>
          </a:xfrm>
        </p:spPr>
        <p:txBody>
          <a:bodyPr/>
          <a:lstStyle/>
          <a:p>
            <a:r>
              <a:rPr lang="en-GB" dirty="0"/>
              <a:t>PKF Private Capital Solutions</a:t>
            </a:r>
          </a:p>
        </p:txBody>
      </p:sp>
      <p:sp>
        <p:nvSpPr>
          <p:cNvPr id="3" name="Footer Placeholder 2">
            <a:extLst>
              <a:ext uri="{FF2B5EF4-FFF2-40B4-BE49-F238E27FC236}">
                <a16:creationId xmlns:a16="http://schemas.microsoft.com/office/drawing/2014/main" id="{FA5C7D7F-A167-104B-D35C-3189D0BA0794}"/>
              </a:ext>
            </a:extLst>
          </p:cNvPr>
          <p:cNvSpPr>
            <a:spLocks noGrp="1"/>
          </p:cNvSpPr>
          <p:nvPr>
            <p:ph type="ftr" sz="quarter" idx="10"/>
          </p:nvPr>
        </p:nvSpPr>
        <p:spPr/>
        <p:txBody>
          <a:bodyPr/>
          <a:lstStyle/>
          <a:p>
            <a:r>
              <a:rPr lang="en-GB"/>
              <a:t>PKF Private Capital Solutions</a:t>
            </a:r>
          </a:p>
        </p:txBody>
      </p:sp>
      <p:sp>
        <p:nvSpPr>
          <p:cNvPr id="4" name="Slide Number Placeholder 3">
            <a:extLst>
              <a:ext uri="{FF2B5EF4-FFF2-40B4-BE49-F238E27FC236}">
                <a16:creationId xmlns:a16="http://schemas.microsoft.com/office/drawing/2014/main" id="{06FA80A3-BB0F-872B-4CE6-7C71B8313E6E}"/>
              </a:ext>
            </a:extLst>
          </p:cNvPr>
          <p:cNvSpPr>
            <a:spLocks noGrp="1"/>
          </p:cNvSpPr>
          <p:nvPr>
            <p:ph type="sldNum" sz="quarter" idx="11"/>
          </p:nvPr>
        </p:nvSpPr>
        <p:spPr/>
        <p:txBody>
          <a:bodyPr/>
          <a:lstStyle/>
          <a:p>
            <a:fld id="{1607D40D-386B-4A5A-8268-9426B8BA40B6}" type="slidenum">
              <a:rPr lang="en-GB" smtClean="0"/>
              <a:t>2</a:t>
            </a:fld>
            <a:endParaRPr lang="en-GB"/>
          </a:p>
        </p:txBody>
      </p:sp>
      <p:sp>
        <p:nvSpPr>
          <p:cNvPr id="5" name="Text Placeholder 4">
            <a:extLst>
              <a:ext uri="{FF2B5EF4-FFF2-40B4-BE49-F238E27FC236}">
                <a16:creationId xmlns:a16="http://schemas.microsoft.com/office/drawing/2014/main" id="{A5112228-6690-C263-84F8-5604BCA86FB5}"/>
              </a:ext>
            </a:extLst>
          </p:cNvPr>
          <p:cNvSpPr>
            <a:spLocks noGrp="1"/>
          </p:cNvSpPr>
          <p:nvPr>
            <p:ph type="body" sz="quarter" idx="12"/>
          </p:nvPr>
        </p:nvSpPr>
        <p:spPr>
          <a:xfrm>
            <a:off x="633412" y="5669280"/>
            <a:ext cx="14838236" cy="5559552"/>
          </a:xfrm>
        </p:spPr>
        <p:txBody>
          <a:bodyPr/>
          <a:lstStyle/>
          <a:p>
            <a:pPr marL="0" indent="0">
              <a:lnSpc>
                <a:spcPct val="107000"/>
              </a:lnSpc>
              <a:spcAft>
                <a:spcPts val="800"/>
              </a:spcAft>
              <a:buNone/>
            </a:pPr>
            <a:r>
              <a:rPr lang="en-GB" sz="3200" dirty="0">
                <a:cs typeface="Arial" panose="020B0604020202020204" pitchFamily="34" charset="0"/>
              </a:rPr>
              <a:t>PKF’s Private Capital Solutions practice comprises a team of </a:t>
            </a:r>
            <a:r>
              <a:rPr lang="en-GB" sz="3200" dirty="0">
                <a:latin typeface="+mj-lt"/>
                <a:cs typeface="Arial" panose="020B0604020202020204" pitchFamily="34" charset="0"/>
              </a:rPr>
              <a:t>specialists</a:t>
            </a:r>
            <a:r>
              <a:rPr lang="en-GB" sz="3200" dirty="0">
                <a:cs typeface="Arial" panose="020B0604020202020204" pitchFamily="34" charset="0"/>
              </a:rPr>
              <a:t> with a </a:t>
            </a:r>
            <a:r>
              <a:rPr lang="en-GB" sz="3200" dirty="0">
                <a:latin typeface="+mj-lt"/>
                <a:cs typeface="Arial" panose="020B0604020202020204" pitchFamily="34" charset="0"/>
              </a:rPr>
              <a:t>wealth of industry experience</a:t>
            </a:r>
            <a:r>
              <a:rPr lang="en-GB" sz="3200" b="1" dirty="0">
                <a:cs typeface="Arial" panose="020B0604020202020204" pitchFamily="34" charset="0"/>
              </a:rPr>
              <a:t> </a:t>
            </a:r>
            <a:r>
              <a:rPr lang="en-GB" sz="3200" dirty="0">
                <a:cs typeface="Arial" panose="020B0604020202020204" pitchFamily="34" charset="0"/>
              </a:rPr>
              <a:t>based in the major financial centres around the world. </a:t>
            </a:r>
          </a:p>
          <a:p>
            <a:pPr marL="0" indent="0">
              <a:lnSpc>
                <a:spcPct val="107000"/>
              </a:lnSpc>
              <a:spcAft>
                <a:spcPts val="800"/>
              </a:spcAft>
              <a:buNone/>
            </a:pPr>
            <a:r>
              <a:rPr lang="en-GB" sz="3200" dirty="0">
                <a:cs typeface="Arial" panose="020B0604020202020204" pitchFamily="34" charset="0"/>
              </a:rPr>
              <a:t>By leveraging the PKF global network, we provide the best possible team for you, drawing on the skills of our 20,000 professionals operating in over 150 countries across our five regions. We have the reach of an international firm balanced with personalised and cost-efficient services. </a:t>
            </a:r>
          </a:p>
          <a:p>
            <a:endParaRPr lang="en-GB" dirty="0"/>
          </a:p>
        </p:txBody>
      </p:sp>
      <p:sp>
        <p:nvSpPr>
          <p:cNvPr id="7" name="Rectangle: Rounded Corners 6">
            <a:extLst>
              <a:ext uri="{FF2B5EF4-FFF2-40B4-BE49-F238E27FC236}">
                <a16:creationId xmlns:a16="http://schemas.microsoft.com/office/drawing/2014/main" id="{006C23AC-5A8B-9D03-A4E8-28A0797F1772}"/>
              </a:ext>
            </a:extLst>
          </p:cNvPr>
          <p:cNvSpPr/>
          <p:nvPr/>
        </p:nvSpPr>
        <p:spPr>
          <a:xfrm>
            <a:off x="16166592" y="4572000"/>
            <a:ext cx="7583996" cy="6949440"/>
          </a:xfrm>
          <a:prstGeom prst="roundRect">
            <a:avLst>
              <a:gd name="adj" fmla="val 3168"/>
            </a:avLst>
          </a:prstGeom>
          <a:solidFill>
            <a:srgbClr val="E7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97B1BC59-7757-E272-8701-51C2F95C73F6}"/>
              </a:ext>
            </a:extLst>
          </p:cNvPr>
          <p:cNvSpPr txBox="1">
            <a:spLocks/>
          </p:cNvSpPr>
          <p:nvPr/>
        </p:nvSpPr>
        <p:spPr>
          <a:xfrm>
            <a:off x="16824960" y="5669280"/>
            <a:ext cx="6621400" cy="5065776"/>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ts val="4600"/>
              </a:lnSpc>
              <a:spcAft>
                <a:spcPts val="800"/>
              </a:spcAft>
              <a:buNone/>
            </a:pPr>
            <a:r>
              <a:rPr lang="en-GB" sz="3400" dirty="0">
                <a:solidFill>
                  <a:srgbClr val="0A2455"/>
                </a:solidFill>
                <a:latin typeface="+mj-lt"/>
                <a:cs typeface="Arial" panose="020B0604020202020204" pitchFamily="34" charset="0"/>
              </a:rPr>
              <a:t>Our Private Capital Solutions team delivers pragmatic solutions to clients operating in the private capital markets, including private equity, venture capital, private debt, real estate, hedge funds and infrastructure.</a:t>
            </a:r>
          </a:p>
        </p:txBody>
      </p:sp>
    </p:spTree>
    <p:extLst>
      <p:ext uri="{BB962C8B-B14F-4D97-AF65-F5344CB8AC3E}">
        <p14:creationId xmlns:p14="http://schemas.microsoft.com/office/powerpoint/2010/main" val="111777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CB77-E491-9824-C785-1D62FDF3B17A}"/>
              </a:ext>
            </a:extLst>
          </p:cNvPr>
          <p:cNvSpPr>
            <a:spLocks noGrp="1"/>
          </p:cNvSpPr>
          <p:nvPr>
            <p:ph type="title"/>
          </p:nvPr>
        </p:nvSpPr>
        <p:spPr>
          <a:xfrm>
            <a:off x="633413" y="1848573"/>
            <a:ext cx="8071675" cy="1584324"/>
          </a:xfrm>
        </p:spPr>
        <p:txBody>
          <a:bodyPr/>
          <a:lstStyle/>
          <a:p>
            <a:r>
              <a:rPr lang="en-GB" dirty="0"/>
              <a:t>PKF Private Capital Solutions </a:t>
            </a:r>
          </a:p>
        </p:txBody>
      </p:sp>
      <p:sp>
        <p:nvSpPr>
          <p:cNvPr id="3" name="object 11">
            <a:extLst>
              <a:ext uri="{FF2B5EF4-FFF2-40B4-BE49-F238E27FC236}">
                <a16:creationId xmlns:a16="http://schemas.microsoft.com/office/drawing/2014/main" id="{42FDFCA7-4342-DBA7-253C-54EABB9ECF82}"/>
              </a:ext>
            </a:extLst>
          </p:cNvPr>
          <p:cNvSpPr txBox="1"/>
          <p:nvPr/>
        </p:nvSpPr>
        <p:spPr>
          <a:xfrm>
            <a:off x="620412" y="4681728"/>
            <a:ext cx="10041492" cy="4229977"/>
          </a:xfrm>
          <a:prstGeom prst="rect">
            <a:avLst/>
          </a:prstGeom>
        </p:spPr>
        <p:txBody>
          <a:bodyPr vert="horz" wrap="square" lIns="0" tIns="0" rIns="0" bIns="0" rtlCol="0" anchor="t">
            <a:noAutofit/>
          </a:bodyPr>
          <a:lstStyle/>
          <a:p>
            <a:pPr marL="15240" marR="645160">
              <a:lnSpc>
                <a:spcPts val="3800"/>
              </a:lnSpc>
              <a:spcBef>
                <a:spcPts val="1200"/>
              </a:spcBef>
              <a:spcAft>
                <a:spcPts val="600"/>
              </a:spcAft>
              <a:defRPr/>
            </a:pPr>
            <a:r>
              <a:rPr kumimoji="0" lang="en-GB" sz="2800" b="0" i="0" u="none" strike="noStrike" kern="1200" cap="none" spc="0" normalizeH="0" baseline="0" noProof="0" dirty="0">
                <a:ln>
                  <a:noFill/>
                </a:ln>
                <a:solidFill>
                  <a:srgbClr val="0F3880"/>
                </a:solidFill>
                <a:effectLst/>
                <a:uLnTx/>
                <a:uFillTx/>
                <a:latin typeface="PKF Global Sans"/>
                <a:ea typeface="+mn-ea"/>
                <a:cs typeface="PKF Global Sans"/>
              </a:rPr>
              <a:t>Private Capital markets play a key role in the allocation of institutional investor</a:t>
            </a:r>
            <a:r>
              <a:rPr lang="en-GB" sz="2800" dirty="0">
                <a:solidFill>
                  <a:srgbClr val="0F3880"/>
                </a:solidFill>
                <a:latin typeface="PKF Global Sans"/>
              </a:rPr>
              <a:t>s and, increasingly, retail investors. Assets under management in private assets of USD 16.8tn at the end of 2023</a:t>
            </a:r>
            <a:endParaRPr lang="en-US" sz="2800" dirty="0">
              <a:solidFill>
                <a:srgbClr val="0F3880"/>
              </a:solidFill>
              <a:latin typeface="PKF Global Sans"/>
            </a:endParaRPr>
          </a:p>
          <a:p>
            <a:pPr marL="15240" marR="645160">
              <a:lnSpc>
                <a:spcPts val="3800"/>
              </a:lnSpc>
              <a:spcBef>
                <a:spcPts val="1200"/>
              </a:spcBef>
              <a:spcAft>
                <a:spcPts val="600"/>
              </a:spcAft>
              <a:defRPr/>
            </a:pPr>
            <a:endParaRPr lang="en-GB" sz="2800" dirty="0">
              <a:highlight>
                <a:srgbClr val="FFFF00"/>
              </a:highlight>
            </a:endParaRPr>
          </a:p>
          <a:p>
            <a:pPr marL="15240" marR="645160" lvl="0" indent="0" algn="l" defTabSz="457200" rtl="0" eaLnBrk="1" fontAlgn="auto" latinLnBrk="0" hangingPunct="1">
              <a:lnSpc>
                <a:spcPts val="3800"/>
              </a:lnSpc>
              <a:spcBef>
                <a:spcPts val="1200"/>
              </a:spcBef>
              <a:spcAft>
                <a:spcPts val="600"/>
              </a:spcAft>
              <a:buClrTx/>
              <a:buSzTx/>
              <a:buFontTx/>
              <a:buNone/>
              <a:tabLst/>
              <a:defRPr/>
            </a:pPr>
            <a:r>
              <a:rPr kumimoji="0" lang="en-GB" sz="2800" b="0" i="0" u="none" strike="noStrike" kern="1200" cap="none" spc="0" normalizeH="0" baseline="0" noProof="0" dirty="0">
                <a:ln>
                  <a:noFill/>
                </a:ln>
                <a:solidFill>
                  <a:srgbClr val="0F3880"/>
                </a:solidFill>
                <a:effectLst/>
                <a:uLnTx/>
                <a:uFillTx/>
                <a:latin typeface="PKF Global Sans"/>
                <a:ea typeface="+mn-ea"/>
                <a:cs typeface="PKF Global Sans"/>
              </a:rPr>
              <a:t>PKF recognizes the importance of reliable and quality professional services for Private Capital markets and has put together a team of specialists in the major financial centres around the world. We define our private capital group to include private equity, venture capital, private debt, real estate, hedge funds, and infrastructure. </a:t>
            </a:r>
            <a:endParaRPr lang="en-GB" sz="2800" b="0" i="0" u="none" strike="noStrike" kern="1200" cap="none" spc="0" normalizeH="0" baseline="0" noProof="0" dirty="0">
              <a:ln>
                <a:noFill/>
              </a:ln>
              <a:solidFill>
                <a:srgbClr val="0F3880"/>
              </a:solidFill>
              <a:effectLst/>
              <a:uLnTx/>
              <a:uFillTx/>
              <a:latin typeface="PKF Global Sans"/>
              <a:cs typeface="PKF Global Sans"/>
            </a:endParaRPr>
          </a:p>
          <a:p>
            <a:pPr marL="15240" marR="645160" lvl="0" indent="0" algn="l" defTabSz="457200" rtl="0" eaLnBrk="1" fontAlgn="auto" latinLnBrk="0" hangingPunct="1">
              <a:lnSpc>
                <a:spcPts val="3800"/>
              </a:lnSpc>
              <a:spcBef>
                <a:spcPts val="1200"/>
              </a:spcBef>
              <a:spcAft>
                <a:spcPts val="600"/>
              </a:spcAft>
              <a:buClrTx/>
              <a:buSzTx/>
              <a:buFontTx/>
              <a:buNone/>
              <a:tabLst/>
              <a:defRPr/>
            </a:pPr>
            <a:endParaRPr lang="en-GB" sz="2800" b="0" i="0" u="none" strike="noStrike" kern="1200" cap="none" spc="0" normalizeH="0" baseline="0" noProof="0" dirty="0">
              <a:ln>
                <a:noFill/>
              </a:ln>
              <a:solidFill>
                <a:srgbClr val="0F3880"/>
              </a:solidFill>
              <a:effectLst/>
              <a:uLnTx/>
              <a:uFillTx/>
              <a:latin typeface="PKF Global Sans"/>
              <a:cs typeface="PKF Global Sans"/>
            </a:endParaRPr>
          </a:p>
        </p:txBody>
      </p:sp>
      <p:sp>
        <p:nvSpPr>
          <p:cNvPr id="4" name="Footer Placeholder 3">
            <a:extLst>
              <a:ext uri="{FF2B5EF4-FFF2-40B4-BE49-F238E27FC236}">
                <a16:creationId xmlns:a16="http://schemas.microsoft.com/office/drawing/2014/main" id="{337D503E-6320-97EE-81CB-B8B7D1C4D4A1}"/>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F3880"/>
                </a:solidFill>
                <a:effectLst/>
                <a:uLnTx/>
                <a:uFillTx/>
                <a:latin typeface="PKF Global Sans"/>
                <a:ea typeface="+mn-ea"/>
                <a:cs typeface="+mn-cs"/>
              </a:rPr>
              <a:t>PKF Private Capital Solutions</a:t>
            </a:r>
          </a:p>
        </p:txBody>
      </p:sp>
      <p:sp>
        <p:nvSpPr>
          <p:cNvPr id="5" name="Slide Number Placeholder 4">
            <a:extLst>
              <a:ext uri="{FF2B5EF4-FFF2-40B4-BE49-F238E27FC236}">
                <a16:creationId xmlns:a16="http://schemas.microsoft.com/office/drawing/2014/main" id="{338AA690-6432-C17A-3E48-5ECB6A399663}"/>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607D40D-386B-4A5A-8268-9426B8BA40B6}" type="slidenum">
              <a:rPr kumimoji="0" lang="en-GB" sz="1800" b="0" i="0" u="none" strike="noStrike" kern="1200" cap="none" spc="0" normalizeH="0" baseline="0" noProof="0" smtClean="0">
                <a:ln>
                  <a:noFill/>
                </a:ln>
                <a:solidFill>
                  <a:srgbClr val="0F3880"/>
                </a:solidFill>
                <a:effectLst/>
                <a:uLnTx/>
                <a:uFillTx/>
                <a:latin typeface="PKF Global Sans"/>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GB" sz="18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24" name="Freeform: Shape 23">
            <a:extLst>
              <a:ext uri="{FF2B5EF4-FFF2-40B4-BE49-F238E27FC236}">
                <a16:creationId xmlns:a16="http://schemas.microsoft.com/office/drawing/2014/main" id="{1FB2D282-901F-93B7-A018-DDA4E1558A81}"/>
              </a:ext>
            </a:extLst>
          </p:cNvPr>
          <p:cNvSpPr/>
          <p:nvPr/>
        </p:nvSpPr>
        <p:spPr>
          <a:xfrm rot="20527379">
            <a:off x="8996366" y="2983440"/>
            <a:ext cx="12096280" cy="12665283"/>
          </a:xfrm>
          <a:custGeom>
            <a:avLst/>
            <a:gdLst>
              <a:gd name="connsiteX0" fmla="*/ 8468285 w 12096280"/>
              <a:gd name="connsiteY0" fmla="*/ 0 h 12665283"/>
              <a:gd name="connsiteX1" fmla="*/ 9187682 w 12096280"/>
              <a:gd name="connsiteY1" fmla="*/ 1786177 h 12665283"/>
              <a:gd name="connsiteX2" fmla="*/ 9161685 w 12096280"/>
              <a:gd name="connsiteY2" fmla="*/ 1796407 h 12665283"/>
              <a:gd name="connsiteX3" fmla="*/ 5302138 w 12096280"/>
              <a:gd name="connsiteY3" fmla="*/ 4258354 h 12665283"/>
              <a:gd name="connsiteX4" fmla="*/ 12096280 w 12096280"/>
              <a:gd name="connsiteY4" fmla="*/ 11604903 h 12665283"/>
              <a:gd name="connsiteX5" fmla="*/ 11397533 w 12096280"/>
              <a:gd name="connsiteY5" fmla="*/ 12543227 h 12665283"/>
              <a:gd name="connsiteX6" fmla="*/ 11348142 w 12096280"/>
              <a:gd name="connsiteY6" fmla="*/ 12665283 h 12665283"/>
              <a:gd name="connsiteX7" fmla="*/ 0 w 12096280"/>
              <a:gd name="connsiteY7" fmla="*/ 9004959 h 12665283"/>
              <a:gd name="connsiteX8" fmla="*/ 165538 w 12096280"/>
              <a:gd name="connsiteY8" fmla="*/ 8529715 h 12665283"/>
              <a:gd name="connsiteX9" fmla="*/ 8417405 w 12096280"/>
              <a:gd name="connsiteY9" fmla="*/ 20174 h 1266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96280" h="12665283">
                <a:moveTo>
                  <a:pt x="8468285" y="0"/>
                </a:moveTo>
                <a:lnTo>
                  <a:pt x="9187682" y="1786177"/>
                </a:lnTo>
                <a:lnTo>
                  <a:pt x="9161685" y="1796407"/>
                </a:lnTo>
                <a:cubicBezTo>
                  <a:pt x="7729298" y="2387259"/>
                  <a:pt x="6424882" y="3225608"/>
                  <a:pt x="5302138" y="4258354"/>
                </a:cubicBezTo>
                <a:lnTo>
                  <a:pt x="12096280" y="11604903"/>
                </a:lnTo>
                <a:cubicBezTo>
                  <a:pt x="11808007" y="11867414"/>
                  <a:pt x="11569346" y="12186846"/>
                  <a:pt x="11397533" y="12543227"/>
                </a:cubicBezTo>
                <a:lnTo>
                  <a:pt x="11348142" y="12665283"/>
                </a:lnTo>
                <a:lnTo>
                  <a:pt x="0" y="9004959"/>
                </a:lnTo>
                <a:lnTo>
                  <a:pt x="165538" y="8529715"/>
                </a:lnTo>
                <a:cubicBezTo>
                  <a:pt x="1626476" y="4683074"/>
                  <a:pt x="4628298" y="1594902"/>
                  <a:pt x="8417405" y="20174"/>
                </a:cubicBezTo>
                <a:close/>
              </a:path>
            </a:pathLst>
          </a:custGeom>
          <a:solidFill>
            <a:srgbClr val="0EB4DA"/>
          </a:solidFill>
          <a:ln w="7718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22" name="Freeform: Shape 21">
            <a:extLst>
              <a:ext uri="{FF2B5EF4-FFF2-40B4-BE49-F238E27FC236}">
                <a16:creationId xmlns:a16="http://schemas.microsoft.com/office/drawing/2014/main" id="{5D71F3CD-C623-CAB2-72A5-2C3CF84FD527}"/>
              </a:ext>
            </a:extLst>
          </p:cNvPr>
          <p:cNvSpPr/>
          <p:nvPr/>
        </p:nvSpPr>
        <p:spPr>
          <a:xfrm rot="20527379">
            <a:off x="19636777" y="1274992"/>
            <a:ext cx="6309619" cy="10069593"/>
          </a:xfrm>
          <a:custGeom>
            <a:avLst/>
            <a:gdLst>
              <a:gd name="connsiteX0" fmla="*/ 6309619 w 6309619"/>
              <a:gd name="connsiteY0" fmla="*/ 441349 h 10069593"/>
              <a:gd name="connsiteX1" fmla="*/ 3224741 w 6309619"/>
              <a:gd name="connsiteY1" fmla="*/ 10005430 h 10069593"/>
              <a:gd name="connsiteX2" fmla="*/ 2970001 w 6309619"/>
              <a:gd name="connsiteY2" fmla="*/ 9991607 h 10069593"/>
              <a:gd name="connsiteX3" fmla="*/ 2281116 w 6309619"/>
              <a:gd name="connsiteY3" fmla="*/ 10069593 h 10069593"/>
              <a:gd name="connsiteX4" fmla="*/ 0 w 6309619"/>
              <a:gd name="connsiteY4" fmla="*/ 334230 h 10069593"/>
              <a:gd name="connsiteX5" fmla="*/ 2943077 w 6309619"/>
              <a:gd name="connsiteY5" fmla="*/ 0 h 10069593"/>
              <a:gd name="connsiteX6" fmla="*/ 6116172 w 6309619"/>
              <a:gd name="connsiteY6" fmla="*/ 388806 h 1006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9619" h="10069593">
                <a:moveTo>
                  <a:pt x="6309619" y="441349"/>
                </a:moveTo>
                <a:lnTo>
                  <a:pt x="3224741" y="10005430"/>
                </a:lnTo>
                <a:lnTo>
                  <a:pt x="2970001" y="9991607"/>
                </a:lnTo>
                <a:cubicBezTo>
                  <a:pt x="2733254" y="9991607"/>
                  <a:pt x="2503006" y="10018531"/>
                  <a:pt x="2281116" y="10069593"/>
                </a:cubicBezTo>
                <a:lnTo>
                  <a:pt x="0" y="334230"/>
                </a:lnTo>
                <a:cubicBezTo>
                  <a:pt x="946055" y="116052"/>
                  <a:pt x="1931103" y="0"/>
                  <a:pt x="2943077" y="0"/>
                </a:cubicBezTo>
                <a:cubicBezTo>
                  <a:pt x="4037679" y="1"/>
                  <a:pt x="5100555" y="134835"/>
                  <a:pt x="6116172" y="388806"/>
                </a:cubicBezTo>
                <a:close/>
              </a:path>
            </a:pathLst>
          </a:custGeom>
          <a:solidFill>
            <a:srgbClr val="0F3880"/>
          </a:solidFill>
          <a:ln w="7718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12" name="Freeform: Shape 11">
            <a:extLst>
              <a:ext uri="{FF2B5EF4-FFF2-40B4-BE49-F238E27FC236}">
                <a16:creationId xmlns:a16="http://schemas.microsoft.com/office/drawing/2014/main" id="{BDBF723C-216C-3DB7-4C00-DD018C8F9B97}"/>
              </a:ext>
            </a:extLst>
          </p:cNvPr>
          <p:cNvSpPr/>
          <p:nvPr/>
        </p:nvSpPr>
        <p:spPr>
          <a:xfrm rot="20527379">
            <a:off x="14150948" y="3105675"/>
            <a:ext cx="8168196" cy="10455813"/>
          </a:xfrm>
          <a:custGeom>
            <a:avLst/>
            <a:gdLst>
              <a:gd name="connsiteX0" fmla="*/ 6794538 w 6794537"/>
              <a:gd name="connsiteY0" fmla="*/ 8098923 h 8697441"/>
              <a:gd name="connsiteX1" fmla="*/ 4897041 w 6794537"/>
              <a:gd name="connsiteY1" fmla="*/ 0 h 8697441"/>
              <a:gd name="connsiteX2" fmla="*/ 0 w 6794537"/>
              <a:gd name="connsiteY2" fmla="*/ 2586373 h 8697441"/>
              <a:gd name="connsiteX3" fmla="*/ 5651560 w 6794537"/>
              <a:gd name="connsiteY3" fmla="*/ 8697441 h 8697441"/>
              <a:gd name="connsiteX4" fmla="*/ 6794538 w 6794537"/>
              <a:gd name="connsiteY4" fmla="*/ 8098923 h 869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537" h="8697441">
                <a:moveTo>
                  <a:pt x="6794538" y="8098923"/>
                </a:moveTo>
                <a:lnTo>
                  <a:pt x="4897041" y="0"/>
                </a:lnTo>
                <a:cubicBezTo>
                  <a:pt x="3036613" y="429389"/>
                  <a:pt x="1358444" y="1336820"/>
                  <a:pt x="0" y="2586373"/>
                </a:cubicBezTo>
                <a:lnTo>
                  <a:pt x="5651560" y="8697441"/>
                </a:lnTo>
                <a:cubicBezTo>
                  <a:pt x="5969741" y="8407835"/>
                  <a:pt x="6360516" y="8198547"/>
                  <a:pt x="6794538" y="8098923"/>
                </a:cubicBezTo>
                <a:close/>
              </a:path>
            </a:pathLst>
          </a:custGeom>
          <a:solidFill>
            <a:srgbClr val="0A2455"/>
          </a:solidFill>
          <a:ln w="7718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19" name="Freeform: Shape 18">
            <a:extLst>
              <a:ext uri="{FF2B5EF4-FFF2-40B4-BE49-F238E27FC236}">
                <a16:creationId xmlns:a16="http://schemas.microsoft.com/office/drawing/2014/main" id="{5056A9C6-99AF-17E9-6E26-B357D4C9EC0E}"/>
              </a:ext>
            </a:extLst>
          </p:cNvPr>
          <p:cNvSpPr/>
          <p:nvPr/>
        </p:nvSpPr>
        <p:spPr>
          <a:xfrm rot="20527379">
            <a:off x="17827781" y="2503817"/>
            <a:ext cx="4353854" cy="9949974"/>
          </a:xfrm>
          <a:custGeom>
            <a:avLst/>
            <a:gdLst>
              <a:gd name="connsiteX0" fmla="*/ 1724161 w 3621659"/>
              <a:gd name="connsiteY0" fmla="*/ 0 h 8276670"/>
              <a:gd name="connsiteX1" fmla="*/ 3621659 w 3621659"/>
              <a:gd name="connsiteY1" fmla="*/ 8098923 h 8276670"/>
              <a:gd name="connsiteX2" fmla="*/ 3153176 w 3621659"/>
              <a:gd name="connsiteY2" fmla="*/ 8255717 h 8276670"/>
              <a:gd name="connsiteX3" fmla="*/ 3110092 w 3621659"/>
              <a:gd name="connsiteY3" fmla="*/ 8276670 h 8276670"/>
              <a:gd name="connsiteX4" fmla="*/ 0 w 3621659"/>
              <a:gd name="connsiteY4" fmla="*/ 554687 h 8276670"/>
              <a:gd name="connsiteX5" fmla="*/ 37602 w 3621659"/>
              <a:gd name="connsiteY5" fmla="*/ 538456 h 8276670"/>
              <a:gd name="connsiteX6" fmla="*/ 1724161 w 3621659"/>
              <a:gd name="connsiteY6" fmla="*/ 0 h 827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659" h="8276670">
                <a:moveTo>
                  <a:pt x="1724161" y="0"/>
                </a:moveTo>
                <a:lnTo>
                  <a:pt x="3621659" y="8098923"/>
                </a:lnTo>
                <a:cubicBezTo>
                  <a:pt x="3458901" y="8136282"/>
                  <a:pt x="3302224" y="8189063"/>
                  <a:pt x="3153176" y="8255717"/>
                </a:cubicBezTo>
                <a:lnTo>
                  <a:pt x="3110092" y="8276670"/>
                </a:lnTo>
                <a:lnTo>
                  <a:pt x="0" y="554687"/>
                </a:lnTo>
                <a:lnTo>
                  <a:pt x="37602" y="538456"/>
                </a:lnTo>
                <a:cubicBezTo>
                  <a:pt x="579193" y="315052"/>
                  <a:pt x="1142778" y="134184"/>
                  <a:pt x="1724161" y="0"/>
                </a:cubicBezTo>
                <a:close/>
              </a:path>
            </a:pathLst>
          </a:custGeom>
          <a:solidFill>
            <a:srgbClr val="0F3880"/>
          </a:solidFill>
          <a:ln w="77188"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27" name="object 11">
            <a:extLst>
              <a:ext uri="{FF2B5EF4-FFF2-40B4-BE49-F238E27FC236}">
                <a16:creationId xmlns:a16="http://schemas.microsoft.com/office/drawing/2014/main" id="{17D65F92-20D3-D82A-9768-A6E1AA742051}"/>
              </a:ext>
            </a:extLst>
          </p:cNvPr>
          <p:cNvSpPr txBox="1"/>
          <p:nvPr/>
        </p:nvSpPr>
        <p:spPr>
          <a:xfrm>
            <a:off x="11297754" y="9705711"/>
            <a:ext cx="4763030" cy="693882"/>
          </a:xfrm>
          <a:prstGeom prst="rect">
            <a:avLst/>
          </a:prstGeom>
        </p:spPr>
        <p:txBody>
          <a:bodyPr vert="horz" wrap="square" lIns="0" tIns="0" rIns="0" bIns="0" rtlCol="0">
            <a:noAutofit/>
          </a:bodyPr>
          <a:lstStyle/>
          <a:p>
            <a:pPr marL="15403" marR="645337" lvl="0" indent="0" algn="l" defTabSz="457200" rtl="0" eaLnBrk="1" fontAlgn="auto" latinLnBrk="0" hangingPunct="1">
              <a:lnSpc>
                <a:spcPts val="3800"/>
              </a:lnSpc>
              <a:spcBef>
                <a:spcPts val="1200"/>
              </a:spcBef>
              <a:spcAft>
                <a:spcPts val="60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PKF Global Sans PKF Global"/>
                <a:ea typeface="+mn-ea"/>
                <a:cs typeface="PKF Global Sans"/>
              </a:rPr>
              <a:t>Funds</a:t>
            </a:r>
          </a:p>
        </p:txBody>
      </p:sp>
      <p:sp>
        <p:nvSpPr>
          <p:cNvPr id="29" name="TextBox 28">
            <a:extLst>
              <a:ext uri="{FF2B5EF4-FFF2-40B4-BE49-F238E27FC236}">
                <a16:creationId xmlns:a16="http://schemas.microsoft.com/office/drawing/2014/main" id="{3E0E7B61-F2DC-078B-3943-6595F3ACE514}"/>
              </a:ext>
            </a:extLst>
          </p:cNvPr>
          <p:cNvSpPr txBox="1"/>
          <p:nvPr/>
        </p:nvSpPr>
        <p:spPr>
          <a:xfrm>
            <a:off x="11303594" y="10367651"/>
            <a:ext cx="3641565" cy="2046714"/>
          </a:xfrm>
          <a:prstGeom prst="rect">
            <a:avLst/>
          </a:prstGeom>
          <a:noFill/>
        </p:spPr>
        <p:txBody>
          <a:bodyPr wrap="square" numCol="1">
            <a:spAutoFit/>
          </a:bodyPr>
          <a:lstStyle/>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Private Equity</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Venture Capital</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Credit</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Real Estate</a:t>
            </a:r>
          </a:p>
        </p:txBody>
      </p:sp>
      <p:sp>
        <p:nvSpPr>
          <p:cNvPr id="30" name="TextBox 29">
            <a:extLst>
              <a:ext uri="{FF2B5EF4-FFF2-40B4-BE49-F238E27FC236}">
                <a16:creationId xmlns:a16="http://schemas.microsoft.com/office/drawing/2014/main" id="{B6A7DDB5-7806-5396-A70A-C900BB3AB195}"/>
              </a:ext>
            </a:extLst>
          </p:cNvPr>
          <p:cNvSpPr txBox="1"/>
          <p:nvPr/>
        </p:nvSpPr>
        <p:spPr>
          <a:xfrm>
            <a:off x="15093681" y="10365152"/>
            <a:ext cx="3641565" cy="1538883"/>
          </a:xfrm>
          <a:prstGeom prst="rect">
            <a:avLst/>
          </a:prstGeom>
          <a:noFill/>
        </p:spPr>
        <p:txBody>
          <a:bodyPr wrap="square" numCol="1">
            <a:spAutoFit/>
          </a:bodyPr>
          <a:lstStyle/>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Long/Short</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Infrastructure </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Fund of Funds</a:t>
            </a:r>
          </a:p>
        </p:txBody>
      </p:sp>
      <p:sp>
        <p:nvSpPr>
          <p:cNvPr id="31" name="object 11">
            <a:extLst>
              <a:ext uri="{FF2B5EF4-FFF2-40B4-BE49-F238E27FC236}">
                <a16:creationId xmlns:a16="http://schemas.microsoft.com/office/drawing/2014/main" id="{01C1D4DE-D2B4-8023-9F45-EE1251C39E65}"/>
              </a:ext>
            </a:extLst>
          </p:cNvPr>
          <p:cNvSpPr txBox="1"/>
          <p:nvPr/>
        </p:nvSpPr>
        <p:spPr>
          <a:xfrm>
            <a:off x="19620970" y="2640735"/>
            <a:ext cx="4763030" cy="693882"/>
          </a:xfrm>
          <a:prstGeom prst="rect">
            <a:avLst/>
          </a:prstGeom>
        </p:spPr>
        <p:txBody>
          <a:bodyPr vert="horz" wrap="square" lIns="0" tIns="0" rIns="0" bIns="0" rtlCol="0">
            <a:noAutofit/>
          </a:bodyPr>
          <a:lstStyle/>
          <a:p>
            <a:pPr marL="15403" marR="645337" lvl="0" indent="0" algn="l" defTabSz="457200" rtl="0" eaLnBrk="1" fontAlgn="auto" latinLnBrk="0" hangingPunct="1">
              <a:lnSpc>
                <a:spcPts val="3800"/>
              </a:lnSpc>
              <a:spcBef>
                <a:spcPts val="1200"/>
              </a:spcBef>
              <a:spcAft>
                <a:spcPts val="60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PKF Global Sans PKF Global"/>
                <a:ea typeface="+mn-ea"/>
                <a:cs typeface="PKF Global Sans"/>
              </a:rPr>
              <a:t>Allocators</a:t>
            </a:r>
          </a:p>
        </p:txBody>
      </p:sp>
      <p:sp>
        <p:nvSpPr>
          <p:cNvPr id="32" name="TextBox 31">
            <a:extLst>
              <a:ext uri="{FF2B5EF4-FFF2-40B4-BE49-F238E27FC236}">
                <a16:creationId xmlns:a16="http://schemas.microsoft.com/office/drawing/2014/main" id="{C1A79760-100B-FF4C-B043-E5B142F4B0F0}"/>
              </a:ext>
            </a:extLst>
          </p:cNvPr>
          <p:cNvSpPr txBox="1"/>
          <p:nvPr/>
        </p:nvSpPr>
        <p:spPr>
          <a:xfrm>
            <a:off x="19626810" y="3302675"/>
            <a:ext cx="4984907" cy="4078039"/>
          </a:xfrm>
          <a:prstGeom prst="rect">
            <a:avLst/>
          </a:prstGeom>
          <a:noFill/>
        </p:spPr>
        <p:txBody>
          <a:bodyPr wrap="square" numCol="1">
            <a:spAutoFit/>
          </a:bodyPr>
          <a:lstStyle/>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Private Foundation</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Endowments</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Pension Plans</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Family Offices</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Fund of Funds</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High Net Worth</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Insurance</a:t>
            </a:r>
          </a:p>
          <a:p>
            <a:pPr marL="0" marR="0" lvl="0" indent="-360000" algn="l" defTabSz="457200" rtl="0" eaLnBrk="1" fontAlgn="auto" latinLnBrk="0" hangingPunct="1">
              <a:lnSpc>
                <a:spcPct val="100000"/>
              </a:lnSpc>
              <a:spcBef>
                <a:spcPts val="600"/>
              </a:spcBef>
              <a:spcAft>
                <a:spcPts val="0"/>
              </a:spcAft>
              <a:buClrTx/>
              <a:buSzTx/>
              <a:buFont typeface="PKF Global Sans PKF Global" panose="00000500000000000000" pitchFamily="2" charset="0"/>
              <a:buChar char="·"/>
              <a:tabLst/>
              <a:defRPr/>
            </a:pPr>
            <a:r>
              <a:rPr kumimoji="0" lang="en-GB" sz="2800" b="0" i="0" u="none" strike="noStrike" kern="1200" cap="none" spc="0" normalizeH="0" baseline="0" noProof="0" dirty="0">
                <a:ln>
                  <a:noFill/>
                </a:ln>
                <a:solidFill>
                  <a:prstClr val="white"/>
                </a:solidFill>
                <a:effectLst/>
                <a:uLnTx/>
                <a:uFillTx/>
                <a:latin typeface="PKF Global Sans"/>
                <a:ea typeface="+mn-ea"/>
                <a:cs typeface="+mn-cs"/>
              </a:rPr>
              <a:t>Banks / Capital Market</a:t>
            </a:r>
          </a:p>
        </p:txBody>
      </p:sp>
      <p:sp>
        <p:nvSpPr>
          <p:cNvPr id="34" name="Title 1">
            <a:extLst>
              <a:ext uri="{FF2B5EF4-FFF2-40B4-BE49-F238E27FC236}">
                <a16:creationId xmlns:a16="http://schemas.microsoft.com/office/drawing/2014/main" id="{CD565CF7-A7E1-BDF0-4B9A-E2878D26DEDF}"/>
              </a:ext>
            </a:extLst>
          </p:cNvPr>
          <p:cNvSpPr txBox="1">
            <a:spLocks/>
          </p:cNvSpPr>
          <p:nvPr/>
        </p:nvSpPr>
        <p:spPr>
          <a:xfrm>
            <a:off x="14881273" y="6819900"/>
            <a:ext cx="3509094" cy="1584324"/>
          </a:xfrm>
          <a:prstGeom prst="rect">
            <a:avLst/>
          </a:prstGeom>
        </p:spPr>
        <p:txBody>
          <a:bodyPr vert="horz" lIns="0" tIns="0" rIns="0" bIns="0" rtlCol="0" anchor="t" anchorCtr="0">
            <a:noAutofit/>
          </a:bodyPr>
          <a:lstStyle>
            <a:lvl1pPr algn="l" defTabSz="1828800" rtl="0" eaLnBrk="1" latinLnBrk="0" hangingPunct="1">
              <a:lnSpc>
                <a:spcPts val="8400"/>
              </a:lnSpc>
              <a:spcBef>
                <a:spcPct val="0"/>
              </a:spcBef>
              <a:buNone/>
              <a:defRPr sz="7200" kern="1200" spc="-150" baseline="0">
                <a:solidFill>
                  <a:schemeClr val="tx1"/>
                </a:solidFill>
                <a:latin typeface="+mj-lt"/>
                <a:ea typeface="+mj-ea"/>
                <a:cs typeface="+mj-cs"/>
              </a:defRPr>
            </a:lvl1pPr>
          </a:lstStyle>
          <a:p>
            <a:pPr marL="0" marR="0" lvl="0" indent="0" algn="ctr" defTabSz="1828800" rtl="0" eaLnBrk="1" fontAlgn="auto" latinLnBrk="0" hangingPunct="1">
              <a:lnSpc>
                <a:spcPts val="8400"/>
              </a:lnSpc>
              <a:spcBef>
                <a:spcPct val="0"/>
              </a:spcBef>
              <a:spcAft>
                <a:spcPts val="0"/>
              </a:spcAft>
              <a:buClrTx/>
              <a:buSzTx/>
              <a:buFontTx/>
              <a:buNone/>
              <a:tabLst/>
              <a:defRPr/>
            </a:pPr>
            <a:r>
              <a:rPr kumimoji="0" lang="en-GB" sz="11500" b="0" i="0" u="none" strike="noStrike" kern="1200" cap="none" spc="-150" normalizeH="0" baseline="0" noProof="0" dirty="0">
                <a:ln>
                  <a:noFill/>
                </a:ln>
                <a:solidFill>
                  <a:prstClr val="white"/>
                </a:solidFill>
                <a:effectLst/>
                <a:uLnTx/>
                <a:uFillTx/>
                <a:latin typeface="PKF Global Sans PKF Global"/>
                <a:ea typeface="+mj-ea"/>
                <a:cs typeface="+mj-cs"/>
              </a:rPr>
              <a:t>PKF</a:t>
            </a:r>
          </a:p>
        </p:txBody>
      </p:sp>
    </p:spTree>
    <p:extLst>
      <p:ext uri="{BB962C8B-B14F-4D97-AF65-F5344CB8AC3E}">
        <p14:creationId xmlns:p14="http://schemas.microsoft.com/office/powerpoint/2010/main" val="251663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06C23AC-5A8B-9D03-A4E8-28A0797F1772}"/>
              </a:ext>
            </a:extLst>
          </p:cNvPr>
          <p:cNvSpPr/>
          <p:nvPr/>
        </p:nvSpPr>
        <p:spPr>
          <a:xfrm>
            <a:off x="9366063" y="5559634"/>
            <a:ext cx="14476021" cy="6538842"/>
          </a:xfrm>
          <a:prstGeom prst="roundRect">
            <a:avLst>
              <a:gd name="adj" fmla="val 3168"/>
            </a:avLst>
          </a:prstGeom>
          <a:solidFill>
            <a:srgbClr val="E7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FBCF270A-1074-2E81-E81D-85D7A863D395}"/>
              </a:ext>
            </a:extLst>
          </p:cNvPr>
          <p:cNvSpPr/>
          <p:nvPr/>
        </p:nvSpPr>
        <p:spPr>
          <a:xfrm>
            <a:off x="9765393" y="8536063"/>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A89694FB-6B8A-51BC-C600-3244B1C5DE19}"/>
              </a:ext>
            </a:extLst>
          </p:cNvPr>
          <p:cNvSpPr/>
          <p:nvPr/>
        </p:nvSpPr>
        <p:spPr>
          <a:xfrm>
            <a:off x="9786094" y="10269004"/>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D4755246-672A-0973-29D2-0F897FA8016F}"/>
              </a:ext>
            </a:extLst>
          </p:cNvPr>
          <p:cNvSpPr/>
          <p:nvPr/>
        </p:nvSpPr>
        <p:spPr>
          <a:xfrm>
            <a:off x="14397936" y="6672992"/>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099B651-DF95-CD11-EBCA-886BA8031D64}"/>
              </a:ext>
            </a:extLst>
          </p:cNvPr>
          <p:cNvSpPr>
            <a:spLocks noGrp="1"/>
          </p:cNvSpPr>
          <p:nvPr>
            <p:ph type="title"/>
          </p:nvPr>
        </p:nvSpPr>
        <p:spPr>
          <a:xfrm>
            <a:off x="633412" y="2987676"/>
            <a:ext cx="14326171" cy="1584324"/>
          </a:xfrm>
        </p:spPr>
        <p:txBody>
          <a:bodyPr/>
          <a:lstStyle/>
          <a:p>
            <a:r>
              <a:rPr lang="en-GB" dirty="0"/>
              <a:t>What can we offer you?</a:t>
            </a:r>
          </a:p>
        </p:txBody>
      </p:sp>
      <p:sp>
        <p:nvSpPr>
          <p:cNvPr id="3" name="Footer Placeholder 2">
            <a:extLst>
              <a:ext uri="{FF2B5EF4-FFF2-40B4-BE49-F238E27FC236}">
                <a16:creationId xmlns:a16="http://schemas.microsoft.com/office/drawing/2014/main" id="{FA5C7D7F-A167-104B-D35C-3189D0BA0794}"/>
              </a:ext>
            </a:extLst>
          </p:cNvPr>
          <p:cNvSpPr>
            <a:spLocks noGrp="1"/>
          </p:cNvSpPr>
          <p:nvPr>
            <p:ph type="ftr" sz="quarter" idx="10"/>
          </p:nvPr>
        </p:nvSpPr>
        <p:spPr/>
        <p:txBody>
          <a:bodyPr/>
          <a:lstStyle/>
          <a:p>
            <a:r>
              <a:rPr lang="en-GB"/>
              <a:t>PKF Private Capital Solutions</a:t>
            </a:r>
          </a:p>
        </p:txBody>
      </p:sp>
      <p:sp>
        <p:nvSpPr>
          <p:cNvPr id="4" name="Slide Number Placeholder 3">
            <a:extLst>
              <a:ext uri="{FF2B5EF4-FFF2-40B4-BE49-F238E27FC236}">
                <a16:creationId xmlns:a16="http://schemas.microsoft.com/office/drawing/2014/main" id="{06FA80A3-BB0F-872B-4CE6-7C71B8313E6E}"/>
              </a:ext>
            </a:extLst>
          </p:cNvPr>
          <p:cNvSpPr>
            <a:spLocks noGrp="1"/>
          </p:cNvSpPr>
          <p:nvPr>
            <p:ph type="sldNum" sz="quarter" idx="11"/>
          </p:nvPr>
        </p:nvSpPr>
        <p:spPr/>
        <p:txBody>
          <a:bodyPr/>
          <a:lstStyle/>
          <a:p>
            <a:fld id="{1607D40D-386B-4A5A-8268-9426B8BA40B6}" type="slidenum">
              <a:rPr lang="en-GB" smtClean="0"/>
              <a:t>4</a:t>
            </a:fld>
            <a:endParaRPr lang="en-GB"/>
          </a:p>
        </p:txBody>
      </p:sp>
      <p:sp>
        <p:nvSpPr>
          <p:cNvPr id="5" name="Text Placeholder 4">
            <a:extLst>
              <a:ext uri="{FF2B5EF4-FFF2-40B4-BE49-F238E27FC236}">
                <a16:creationId xmlns:a16="http://schemas.microsoft.com/office/drawing/2014/main" id="{A5112228-6690-C263-84F8-5604BCA86FB5}"/>
              </a:ext>
            </a:extLst>
          </p:cNvPr>
          <p:cNvSpPr>
            <a:spLocks noGrp="1"/>
          </p:cNvSpPr>
          <p:nvPr>
            <p:ph type="body" sz="quarter" idx="12"/>
          </p:nvPr>
        </p:nvSpPr>
        <p:spPr>
          <a:xfrm>
            <a:off x="633411" y="4315762"/>
            <a:ext cx="22548841" cy="1243872"/>
          </a:xfrm>
        </p:spPr>
        <p:txBody>
          <a:bodyPr/>
          <a:lstStyle/>
          <a:p>
            <a:pPr marL="0" marR="0" lvl="0" indent="0" algn="l" defTabSz="1828800" rtl="0" eaLnBrk="1" fontAlgn="auto" latinLnBrk="0" hangingPunct="1">
              <a:lnSpc>
                <a:spcPct val="100000"/>
              </a:lnSpc>
              <a:spcBef>
                <a:spcPts val="2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F3880"/>
                </a:solidFill>
                <a:effectLst/>
                <a:uLnTx/>
                <a:uFillTx/>
                <a:latin typeface="PKF Global Sans"/>
                <a:ea typeface="+mn-ea"/>
                <a:cs typeface="Poppins Medium" pitchFamily="2" charset="77"/>
              </a:rPr>
              <a:t>We provide </a:t>
            </a:r>
            <a:r>
              <a:rPr kumimoji="0" lang="en-US" sz="3200" b="0" i="0" u="none" strike="noStrike" kern="1200" cap="none" spc="0" normalizeH="0" baseline="0" noProof="0" dirty="0">
                <a:ln>
                  <a:noFill/>
                </a:ln>
                <a:solidFill>
                  <a:srgbClr val="0F3880"/>
                </a:solidFill>
                <a:effectLst/>
                <a:uLnTx/>
                <a:uFillTx/>
                <a:latin typeface="PKF Global Sans"/>
                <a:ea typeface="+mn-ea"/>
                <a:cs typeface="Poppins SemiBold" panose="00000700000000000000" pitchFamily="2" charset="0"/>
              </a:rPr>
              <a:t>strategic and pragmatic advice </a:t>
            </a:r>
            <a:r>
              <a:rPr kumimoji="0" lang="en-US" sz="3200" b="0" i="0" u="none" strike="noStrike" kern="1200" cap="none" spc="0" normalizeH="0" baseline="0" noProof="0" dirty="0">
                <a:ln>
                  <a:noFill/>
                </a:ln>
                <a:solidFill>
                  <a:srgbClr val="0F3880"/>
                </a:solidFill>
                <a:effectLst/>
                <a:uLnTx/>
                <a:uFillTx/>
                <a:latin typeface="PKF Global Sans"/>
                <a:ea typeface="+mn-ea"/>
                <a:cs typeface="Poppins Medium" pitchFamily="2" charset="77"/>
              </a:rPr>
              <a:t>to benefit your business, tailored to your needs, so that you can focus on what you do best – investing. Our services include:</a:t>
            </a:r>
            <a:endParaRPr kumimoji="0" lang="en-GB" sz="3200" b="0" i="0" u="none" strike="noStrike" kern="1200" cap="none" spc="0" normalizeH="0" baseline="0" noProof="0" dirty="0">
              <a:ln>
                <a:noFill/>
              </a:ln>
              <a:solidFill>
                <a:srgbClr val="0F3880"/>
              </a:solidFill>
              <a:effectLst/>
              <a:uLnTx/>
              <a:uFillTx/>
              <a:latin typeface="PKF Global Sans"/>
              <a:ea typeface="+mn-ea"/>
              <a:cs typeface="+mn-cs"/>
            </a:endParaRPr>
          </a:p>
        </p:txBody>
      </p:sp>
      <p:sp>
        <p:nvSpPr>
          <p:cNvPr id="8" name="Text Placeholder 6">
            <a:extLst>
              <a:ext uri="{FF2B5EF4-FFF2-40B4-BE49-F238E27FC236}">
                <a16:creationId xmlns:a16="http://schemas.microsoft.com/office/drawing/2014/main" id="{186AD7A4-C06E-2D45-6E32-C226C8186B53}"/>
              </a:ext>
            </a:extLst>
          </p:cNvPr>
          <p:cNvSpPr txBox="1">
            <a:spLocks/>
          </p:cNvSpPr>
          <p:nvPr/>
        </p:nvSpPr>
        <p:spPr>
          <a:xfrm>
            <a:off x="541916" y="5690722"/>
            <a:ext cx="8542915" cy="552621"/>
          </a:xfrm>
          <a:prstGeom prst="rect">
            <a:avLst/>
          </a:prstGeom>
        </p:spPr>
        <p:txBody>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solidFill>
                  <a:srgbClr val="0A2455"/>
                </a:solidFill>
                <a:latin typeface="+mj-lt"/>
              </a:rPr>
              <a:t>Core Services</a:t>
            </a:r>
          </a:p>
        </p:txBody>
      </p:sp>
      <p:sp>
        <p:nvSpPr>
          <p:cNvPr id="9" name="Text Placeholder 6">
            <a:extLst>
              <a:ext uri="{FF2B5EF4-FFF2-40B4-BE49-F238E27FC236}">
                <a16:creationId xmlns:a16="http://schemas.microsoft.com/office/drawing/2014/main" id="{21782BA2-D99E-197E-14A2-BEAC3B08361E}"/>
              </a:ext>
            </a:extLst>
          </p:cNvPr>
          <p:cNvSpPr txBox="1">
            <a:spLocks/>
          </p:cNvSpPr>
          <p:nvPr/>
        </p:nvSpPr>
        <p:spPr>
          <a:xfrm>
            <a:off x="2274510" y="8231387"/>
            <a:ext cx="6386791"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Tax planning, compliance and structuring</a:t>
            </a:r>
          </a:p>
          <a:p>
            <a:pPr marL="0" marR="0" lvl="0" indent="0" algn="l" defTabSz="1828800" rtl="0" eaLnBrk="1" fontAlgn="auto" latinLnBrk="0" hangingPunct="1">
              <a:lnSpc>
                <a:spcPct val="100000"/>
              </a:lnSpc>
              <a:spcBef>
                <a:spcPts val="2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F3880"/>
              </a:solidFill>
              <a:effectLst/>
              <a:uLnTx/>
              <a:uFillTx/>
              <a:latin typeface="PKF Global Sans"/>
              <a:ea typeface="+mn-ea"/>
              <a:cs typeface="+mn-cs"/>
            </a:endParaRPr>
          </a:p>
        </p:txBody>
      </p:sp>
      <p:pic>
        <p:nvPicPr>
          <p:cNvPr id="10" name="Graphic 9">
            <a:extLst>
              <a:ext uri="{FF2B5EF4-FFF2-40B4-BE49-F238E27FC236}">
                <a16:creationId xmlns:a16="http://schemas.microsoft.com/office/drawing/2014/main" id="{3C6C2262-A9A5-345A-B985-B111465975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986" y="6644737"/>
            <a:ext cx="943044" cy="943044"/>
          </a:xfrm>
          <a:prstGeom prst="rect">
            <a:avLst/>
          </a:prstGeom>
        </p:spPr>
      </p:pic>
      <p:pic>
        <p:nvPicPr>
          <p:cNvPr id="11" name="Graphic 10">
            <a:extLst>
              <a:ext uri="{FF2B5EF4-FFF2-40B4-BE49-F238E27FC236}">
                <a16:creationId xmlns:a16="http://schemas.microsoft.com/office/drawing/2014/main" id="{A21B4F8C-18A3-5FE0-1E21-3AC5853531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7665" y="7944319"/>
            <a:ext cx="590698" cy="943045"/>
          </a:xfrm>
          <a:prstGeom prst="rect">
            <a:avLst/>
          </a:prstGeom>
        </p:spPr>
      </p:pic>
      <p:pic>
        <p:nvPicPr>
          <p:cNvPr id="12" name="Graphic 11">
            <a:extLst>
              <a:ext uri="{FF2B5EF4-FFF2-40B4-BE49-F238E27FC236}">
                <a16:creationId xmlns:a16="http://schemas.microsoft.com/office/drawing/2014/main" id="{5590266C-B69E-A4A7-66D0-AB52638D5A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2749" y="10758307"/>
            <a:ext cx="1240529" cy="927746"/>
          </a:xfrm>
          <a:prstGeom prst="rect">
            <a:avLst/>
          </a:prstGeom>
        </p:spPr>
      </p:pic>
      <p:pic>
        <p:nvPicPr>
          <p:cNvPr id="13" name="Graphic 12">
            <a:extLst>
              <a:ext uri="{FF2B5EF4-FFF2-40B4-BE49-F238E27FC236}">
                <a16:creationId xmlns:a16="http://schemas.microsoft.com/office/drawing/2014/main" id="{F37971A2-C893-2E92-DE2C-943EBDCFEA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0203" y="9317402"/>
            <a:ext cx="1250696" cy="927746"/>
          </a:xfrm>
          <a:prstGeom prst="rect">
            <a:avLst/>
          </a:prstGeom>
        </p:spPr>
      </p:pic>
      <p:sp>
        <p:nvSpPr>
          <p:cNvPr id="14" name="Text Placeholder 6">
            <a:extLst>
              <a:ext uri="{FF2B5EF4-FFF2-40B4-BE49-F238E27FC236}">
                <a16:creationId xmlns:a16="http://schemas.microsoft.com/office/drawing/2014/main" id="{BE302DA0-9C1E-0E80-9627-B6F7AA5983C8}"/>
              </a:ext>
            </a:extLst>
          </p:cNvPr>
          <p:cNvSpPr txBox="1">
            <a:spLocks/>
          </p:cNvSpPr>
          <p:nvPr/>
        </p:nvSpPr>
        <p:spPr>
          <a:xfrm>
            <a:off x="2274509" y="7012519"/>
            <a:ext cx="6386791"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Audit and assurance</a:t>
            </a:r>
          </a:p>
        </p:txBody>
      </p:sp>
      <p:sp>
        <p:nvSpPr>
          <p:cNvPr id="15" name="Text Placeholder 6">
            <a:extLst>
              <a:ext uri="{FF2B5EF4-FFF2-40B4-BE49-F238E27FC236}">
                <a16:creationId xmlns:a16="http://schemas.microsoft.com/office/drawing/2014/main" id="{D5D76381-5A7F-8601-2642-D3211D4C65D7}"/>
              </a:ext>
            </a:extLst>
          </p:cNvPr>
          <p:cNvSpPr txBox="1">
            <a:spLocks/>
          </p:cNvSpPr>
          <p:nvPr/>
        </p:nvSpPr>
        <p:spPr>
          <a:xfrm>
            <a:off x="2274510" y="9606446"/>
            <a:ext cx="6386791" cy="690863"/>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F3880"/>
                </a:solidFill>
                <a:effectLst/>
                <a:uLnTx/>
                <a:uFillTx/>
                <a:latin typeface="PKF Global Sans"/>
                <a:ea typeface="+mn-ea"/>
                <a:cs typeface="Poppins Medium" pitchFamily="2" charset="77"/>
              </a:rPr>
              <a:t>Valuation services</a:t>
            </a:r>
            <a:endParaRPr kumimoji="0" lang="en-GB" sz="2400" b="0" i="0" u="none" strike="noStrike" kern="1200" cap="none" spc="0" normalizeH="0" baseline="0" noProof="0" dirty="0">
              <a:ln>
                <a:noFill/>
              </a:ln>
              <a:solidFill>
                <a:srgbClr val="0F3880"/>
              </a:solidFill>
              <a:effectLst/>
              <a:uLnTx/>
              <a:uFillTx/>
              <a:latin typeface="PKF Global Sans"/>
              <a:ea typeface="+mn-ea"/>
              <a:cs typeface="+mn-cs"/>
            </a:endParaRPr>
          </a:p>
        </p:txBody>
      </p:sp>
      <p:sp>
        <p:nvSpPr>
          <p:cNvPr id="16" name="Text Placeholder 6">
            <a:extLst>
              <a:ext uri="{FF2B5EF4-FFF2-40B4-BE49-F238E27FC236}">
                <a16:creationId xmlns:a16="http://schemas.microsoft.com/office/drawing/2014/main" id="{937AE701-E546-145A-2145-3AF41391F448}"/>
              </a:ext>
            </a:extLst>
          </p:cNvPr>
          <p:cNvSpPr txBox="1">
            <a:spLocks/>
          </p:cNvSpPr>
          <p:nvPr/>
        </p:nvSpPr>
        <p:spPr>
          <a:xfrm>
            <a:off x="2274510" y="11027214"/>
            <a:ext cx="6386791" cy="510893"/>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F3880"/>
                </a:solidFill>
                <a:effectLst/>
                <a:uLnTx/>
                <a:uFillTx/>
                <a:latin typeface="PKF Global Sans"/>
                <a:ea typeface="+mn-ea"/>
                <a:cs typeface="Poppins Medium" pitchFamily="2" charset="77"/>
              </a:rPr>
              <a:t>Transaction advisory and </a:t>
            </a:r>
            <a:r>
              <a:rPr lang="en-US" sz="2400" dirty="0">
                <a:solidFill>
                  <a:srgbClr val="0F3880"/>
                </a:solidFill>
                <a:latin typeface="PKF Global Sans"/>
                <a:cs typeface="Poppins Medium" pitchFamily="2" charset="77"/>
              </a:rPr>
              <a:t>d</a:t>
            </a:r>
            <a:r>
              <a:rPr kumimoji="0" lang="en-US" sz="2400" b="0" i="0" u="none" strike="noStrike" kern="1200" cap="none" spc="0" normalizeH="0" baseline="0" noProof="0" dirty="0" err="1">
                <a:ln>
                  <a:noFill/>
                </a:ln>
                <a:solidFill>
                  <a:srgbClr val="0F3880"/>
                </a:solidFill>
                <a:effectLst/>
                <a:uLnTx/>
                <a:uFillTx/>
                <a:latin typeface="PKF Global Sans"/>
                <a:ea typeface="+mn-ea"/>
                <a:cs typeface="Poppins Medium" pitchFamily="2" charset="77"/>
              </a:rPr>
              <a:t>ue</a:t>
            </a:r>
            <a:r>
              <a:rPr kumimoji="0" lang="en-US" sz="2400" b="0" i="0" u="none" strike="noStrike" kern="1200" cap="none" spc="0" normalizeH="0" baseline="0" noProof="0" dirty="0">
                <a:ln>
                  <a:noFill/>
                </a:ln>
                <a:solidFill>
                  <a:srgbClr val="0F3880"/>
                </a:solidFill>
                <a:effectLst/>
                <a:uLnTx/>
                <a:uFillTx/>
                <a:latin typeface="PKF Global Sans"/>
                <a:ea typeface="+mn-ea"/>
                <a:cs typeface="Poppins Medium" pitchFamily="2" charset="77"/>
              </a:rPr>
              <a:t> diligence</a:t>
            </a:r>
          </a:p>
        </p:txBody>
      </p:sp>
      <p:sp>
        <p:nvSpPr>
          <p:cNvPr id="17" name="Text Placeholder 6">
            <a:extLst>
              <a:ext uri="{FF2B5EF4-FFF2-40B4-BE49-F238E27FC236}">
                <a16:creationId xmlns:a16="http://schemas.microsoft.com/office/drawing/2014/main" id="{84575A6D-BA6F-B13D-267E-8B676CCF5172}"/>
              </a:ext>
            </a:extLst>
          </p:cNvPr>
          <p:cNvSpPr txBox="1">
            <a:spLocks/>
          </p:cNvSpPr>
          <p:nvPr/>
        </p:nvSpPr>
        <p:spPr>
          <a:xfrm>
            <a:off x="9600572" y="5697595"/>
            <a:ext cx="8542915" cy="552621"/>
          </a:xfrm>
          <a:prstGeom prst="rect">
            <a:avLst/>
          </a:prstGeom>
        </p:spPr>
        <p:txBody>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solidFill>
                  <a:srgbClr val="0A2455"/>
                </a:solidFill>
                <a:latin typeface="+mj-lt"/>
              </a:rPr>
              <a:t>Specialisations</a:t>
            </a:r>
          </a:p>
        </p:txBody>
      </p:sp>
      <p:sp>
        <p:nvSpPr>
          <p:cNvPr id="18" name="Oval 17">
            <a:extLst>
              <a:ext uri="{FF2B5EF4-FFF2-40B4-BE49-F238E27FC236}">
                <a16:creationId xmlns:a16="http://schemas.microsoft.com/office/drawing/2014/main" id="{ACFB8128-4629-C558-4891-F25B364703AB}"/>
              </a:ext>
            </a:extLst>
          </p:cNvPr>
          <p:cNvSpPr/>
          <p:nvPr/>
        </p:nvSpPr>
        <p:spPr>
          <a:xfrm>
            <a:off x="9786094" y="6753350"/>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C0093668-53A0-00F6-FAFB-1D6D9A70EB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12498" y="6968799"/>
            <a:ext cx="596365" cy="593106"/>
          </a:xfrm>
          <a:prstGeom prst="rect">
            <a:avLst/>
          </a:prstGeom>
        </p:spPr>
      </p:pic>
      <p:pic>
        <p:nvPicPr>
          <p:cNvPr id="38" name="Graphic 37">
            <a:extLst>
              <a:ext uri="{FF2B5EF4-FFF2-40B4-BE49-F238E27FC236}">
                <a16:creationId xmlns:a16="http://schemas.microsoft.com/office/drawing/2014/main" id="{2CED6C83-0592-FAF9-B140-D7965F87AF7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82866" y="8777144"/>
            <a:ext cx="446613" cy="591291"/>
          </a:xfrm>
          <a:prstGeom prst="rect">
            <a:avLst/>
          </a:prstGeom>
        </p:spPr>
      </p:pic>
      <p:pic>
        <p:nvPicPr>
          <p:cNvPr id="42" name="Graphic 41">
            <a:extLst>
              <a:ext uri="{FF2B5EF4-FFF2-40B4-BE49-F238E27FC236}">
                <a16:creationId xmlns:a16="http://schemas.microsoft.com/office/drawing/2014/main" id="{FAD3A7EF-776B-68E7-D50E-7586F63F604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629346" y="6893790"/>
            <a:ext cx="593772" cy="593772"/>
          </a:xfrm>
          <a:prstGeom prst="rect">
            <a:avLst/>
          </a:prstGeom>
        </p:spPr>
      </p:pic>
      <p:pic>
        <p:nvPicPr>
          <p:cNvPr id="43" name="Graphic 42">
            <a:extLst>
              <a:ext uri="{FF2B5EF4-FFF2-40B4-BE49-F238E27FC236}">
                <a16:creationId xmlns:a16="http://schemas.microsoft.com/office/drawing/2014/main" id="{5FD3ACD2-DF38-5387-F72A-D1C95855E4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077841" y="10503073"/>
            <a:ext cx="446613" cy="591291"/>
          </a:xfrm>
          <a:prstGeom prst="rect">
            <a:avLst/>
          </a:prstGeom>
        </p:spPr>
      </p:pic>
      <p:sp>
        <p:nvSpPr>
          <p:cNvPr id="44" name="Text Placeholder 6">
            <a:extLst>
              <a:ext uri="{FF2B5EF4-FFF2-40B4-BE49-F238E27FC236}">
                <a16:creationId xmlns:a16="http://schemas.microsoft.com/office/drawing/2014/main" id="{993905C8-EBE7-E6D3-3BB5-D63A7ACED5B4}"/>
              </a:ext>
            </a:extLst>
          </p:cNvPr>
          <p:cNvSpPr txBox="1">
            <a:spLocks/>
          </p:cNvSpPr>
          <p:nvPr/>
        </p:nvSpPr>
        <p:spPr>
          <a:xfrm>
            <a:off x="11100436" y="7081889"/>
            <a:ext cx="2886247"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M&amp;A advice</a:t>
            </a:r>
          </a:p>
        </p:txBody>
      </p:sp>
      <p:sp>
        <p:nvSpPr>
          <p:cNvPr id="46" name="Text Placeholder 6">
            <a:extLst>
              <a:ext uri="{FF2B5EF4-FFF2-40B4-BE49-F238E27FC236}">
                <a16:creationId xmlns:a16="http://schemas.microsoft.com/office/drawing/2014/main" id="{0D31421C-1448-B1C7-B1D6-7AB53061BD85}"/>
              </a:ext>
            </a:extLst>
          </p:cNvPr>
          <p:cNvSpPr txBox="1">
            <a:spLocks/>
          </p:cNvSpPr>
          <p:nvPr/>
        </p:nvSpPr>
        <p:spPr>
          <a:xfrm>
            <a:off x="11079735" y="8864602"/>
            <a:ext cx="2886247"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Investor reporting</a:t>
            </a:r>
          </a:p>
        </p:txBody>
      </p:sp>
      <p:sp>
        <p:nvSpPr>
          <p:cNvPr id="48" name="Text Placeholder 6">
            <a:extLst>
              <a:ext uri="{FF2B5EF4-FFF2-40B4-BE49-F238E27FC236}">
                <a16:creationId xmlns:a16="http://schemas.microsoft.com/office/drawing/2014/main" id="{21736E02-6C0A-2FA2-8A08-040E35110C7A}"/>
              </a:ext>
            </a:extLst>
          </p:cNvPr>
          <p:cNvSpPr txBox="1">
            <a:spLocks/>
          </p:cNvSpPr>
          <p:nvPr/>
        </p:nvSpPr>
        <p:spPr>
          <a:xfrm>
            <a:off x="11100436" y="10597543"/>
            <a:ext cx="2886247"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ESG reporting</a:t>
            </a:r>
          </a:p>
        </p:txBody>
      </p:sp>
      <p:sp>
        <p:nvSpPr>
          <p:cNvPr id="50" name="Text Placeholder 6">
            <a:extLst>
              <a:ext uri="{FF2B5EF4-FFF2-40B4-BE49-F238E27FC236}">
                <a16:creationId xmlns:a16="http://schemas.microsoft.com/office/drawing/2014/main" id="{3F441153-3027-0D05-E51F-C2AD3E3BB89B}"/>
              </a:ext>
            </a:extLst>
          </p:cNvPr>
          <p:cNvSpPr txBox="1">
            <a:spLocks/>
          </p:cNvSpPr>
          <p:nvPr/>
        </p:nvSpPr>
        <p:spPr>
          <a:xfrm>
            <a:off x="15712278" y="6780971"/>
            <a:ext cx="3553360" cy="700449"/>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Governance, risk management and compliance</a:t>
            </a:r>
          </a:p>
        </p:txBody>
      </p:sp>
      <p:sp>
        <p:nvSpPr>
          <p:cNvPr id="51" name="Oval 50">
            <a:extLst>
              <a:ext uri="{FF2B5EF4-FFF2-40B4-BE49-F238E27FC236}">
                <a16:creationId xmlns:a16="http://schemas.microsoft.com/office/drawing/2014/main" id="{FA920FF7-1A0B-17D8-D29C-281166C57837}"/>
              </a:ext>
            </a:extLst>
          </p:cNvPr>
          <p:cNvSpPr/>
          <p:nvPr/>
        </p:nvSpPr>
        <p:spPr>
          <a:xfrm>
            <a:off x="14377235" y="10243572"/>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10903A1-319F-410E-1E2E-101A52E35A31}"/>
              </a:ext>
            </a:extLst>
          </p:cNvPr>
          <p:cNvSpPr/>
          <p:nvPr/>
        </p:nvSpPr>
        <p:spPr>
          <a:xfrm>
            <a:off x="19867204" y="6768806"/>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5DF00451-B005-9384-86D0-95D010231FD9}"/>
              </a:ext>
            </a:extLst>
          </p:cNvPr>
          <p:cNvSpPr/>
          <p:nvPr/>
        </p:nvSpPr>
        <p:spPr>
          <a:xfrm>
            <a:off x="14397936" y="8487275"/>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 Placeholder 6">
            <a:extLst>
              <a:ext uri="{FF2B5EF4-FFF2-40B4-BE49-F238E27FC236}">
                <a16:creationId xmlns:a16="http://schemas.microsoft.com/office/drawing/2014/main" id="{ED6B8D2E-1FE3-6125-0DEC-BFC5D2B4FD0E}"/>
              </a:ext>
            </a:extLst>
          </p:cNvPr>
          <p:cNvSpPr txBox="1">
            <a:spLocks/>
          </p:cNvSpPr>
          <p:nvPr/>
        </p:nvSpPr>
        <p:spPr>
          <a:xfrm>
            <a:off x="15712278" y="8815814"/>
            <a:ext cx="3859148"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Vendor management</a:t>
            </a:r>
          </a:p>
        </p:txBody>
      </p:sp>
      <p:sp>
        <p:nvSpPr>
          <p:cNvPr id="60" name="Text Placeholder 6">
            <a:extLst>
              <a:ext uri="{FF2B5EF4-FFF2-40B4-BE49-F238E27FC236}">
                <a16:creationId xmlns:a16="http://schemas.microsoft.com/office/drawing/2014/main" id="{C5406424-77AD-B723-0D48-1D7DB8B6B357}"/>
              </a:ext>
            </a:extLst>
          </p:cNvPr>
          <p:cNvSpPr txBox="1">
            <a:spLocks/>
          </p:cNvSpPr>
          <p:nvPr/>
        </p:nvSpPr>
        <p:spPr>
          <a:xfrm>
            <a:off x="15691577" y="10572111"/>
            <a:ext cx="3859148"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Technology solutions</a:t>
            </a:r>
          </a:p>
        </p:txBody>
      </p:sp>
      <p:sp>
        <p:nvSpPr>
          <p:cNvPr id="61" name="Text Placeholder 6">
            <a:extLst>
              <a:ext uri="{FF2B5EF4-FFF2-40B4-BE49-F238E27FC236}">
                <a16:creationId xmlns:a16="http://schemas.microsoft.com/office/drawing/2014/main" id="{9A074FF9-217C-39F1-10A4-149DF8644D8A}"/>
              </a:ext>
            </a:extLst>
          </p:cNvPr>
          <p:cNvSpPr txBox="1">
            <a:spLocks/>
          </p:cNvSpPr>
          <p:nvPr/>
        </p:nvSpPr>
        <p:spPr>
          <a:xfrm>
            <a:off x="21181546" y="7097345"/>
            <a:ext cx="2489989"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Outsourcing</a:t>
            </a:r>
          </a:p>
        </p:txBody>
      </p:sp>
      <p:pic>
        <p:nvPicPr>
          <p:cNvPr id="39" name="Graphic 38">
            <a:extLst>
              <a:ext uri="{FF2B5EF4-FFF2-40B4-BE49-F238E27FC236}">
                <a16:creationId xmlns:a16="http://schemas.microsoft.com/office/drawing/2014/main" id="{B6E6B56E-F7B5-1784-AF60-D6306C62E4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637846" y="10465119"/>
            <a:ext cx="536055" cy="644471"/>
          </a:xfrm>
          <a:prstGeom prst="rect">
            <a:avLst/>
          </a:prstGeom>
        </p:spPr>
      </p:pic>
      <p:pic>
        <p:nvPicPr>
          <p:cNvPr id="40" name="Graphic 39">
            <a:extLst>
              <a:ext uri="{FF2B5EF4-FFF2-40B4-BE49-F238E27FC236}">
                <a16:creationId xmlns:a16="http://schemas.microsoft.com/office/drawing/2014/main" id="{A81EEDBD-95CE-282C-E99E-8C9ED6471D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4636302" y="8714144"/>
            <a:ext cx="593772" cy="593772"/>
          </a:xfrm>
          <a:prstGeom prst="rect">
            <a:avLst/>
          </a:prstGeom>
        </p:spPr>
      </p:pic>
      <p:pic>
        <p:nvPicPr>
          <p:cNvPr id="41" name="Graphic 40">
            <a:extLst>
              <a:ext uri="{FF2B5EF4-FFF2-40B4-BE49-F238E27FC236}">
                <a16:creationId xmlns:a16="http://schemas.microsoft.com/office/drawing/2014/main" id="{85FF6473-9FD8-1224-C0D5-B4E6A648C51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0132107" y="7009855"/>
            <a:ext cx="567235" cy="593772"/>
          </a:xfrm>
          <a:prstGeom prst="rect">
            <a:avLst/>
          </a:prstGeom>
        </p:spPr>
      </p:pic>
      <p:sp>
        <p:nvSpPr>
          <p:cNvPr id="63" name="Oval 62">
            <a:extLst>
              <a:ext uri="{FF2B5EF4-FFF2-40B4-BE49-F238E27FC236}">
                <a16:creationId xmlns:a16="http://schemas.microsoft.com/office/drawing/2014/main" id="{F9EE5E7D-3C98-73EF-D12E-62EC1E763BF4}"/>
              </a:ext>
            </a:extLst>
          </p:cNvPr>
          <p:cNvSpPr/>
          <p:nvPr/>
        </p:nvSpPr>
        <p:spPr>
          <a:xfrm>
            <a:off x="19852767" y="10282983"/>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D4607BD3-47C2-51F6-F3A9-1C780403D7F1}"/>
              </a:ext>
            </a:extLst>
          </p:cNvPr>
          <p:cNvSpPr/>
          <p:nvPr/>
        </p:nvSpPr>
        <p:spPr>
          <a:xfrm>
            <a:off x="19873468" y="8526686"/>
            <a:ext cx="1040402" cy="1040402"/>
          </a:xfrm>
          <a:prstGeom prst="ellipse">
            <a:avLst/>
          </a:prstGeom>
          <a:solidFill>
            <a:srgbClr val="103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 Placeholder 6">
            <a:extLst>
              <a:ext uri="{FF2B5EF4-FFF2-40B4-BE49-F238E27FC236}">
                <a16:creationId xmlns:a16="http://schemas.microsoft.com/office/drawing/2014/main" id="{77EC8798-0ACD-8FD4-DE97-051075C4EFF8}"/>
              </a:ext>
            </a:extLst>
          </p:cNvPr>
          <p:cNvSpPr txBox="1">
            <a:spLocks/>
          </p:cNvSpPr>
          <p:nvPr/>
        </p:nvSpPr>
        <p:spPr>
          <a:xfrm>
            <a:off x="21187810" y="8855225"/>
            <a:ext cx="2241738" cy="55262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Staffing</a:t>
            </a:r>
          </a:p>
        </p:txBody>
      </p:sp>
      <p:sp>
        <p:nvSpPr>
          <p:cNvPr id="67" name="Text Placeholder 6">
            <a:extLst>
              <a:ext uri="{FF2B5EF4-FFF2-40B4-BE49-F238E27FC236}">
                <a16:creationId xmlns:a16="http://schemas.microsoft.com/office/drawing/2014/main" id="{7E0A7D37-9E13-DE0E-58DD-0F518DD31B0F}"/>
              </a:ext>
            </a:extLst>
          </p:cNvPr>
          <p:cNvSpPr txBox="1">
            <a:spLocks/>
          </p:cNvSpPr>
          <p:nvPr/>
        </p:nvSpPr>
        <p:spPr>
          <a:xfrm>
            <a:off x="21167109" y="10429378"/>
            <a:ext cx="2504426" cy="1912411"/>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 typeface="Arial" panose="020B0604020202020204" pitchFamily="34" charset="0"/>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1" indent="0" algn="l" defTabSz="1828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F3880"/>
                </a:solidFill>
                <a:effectLst/>
                <a:uLnTx/>
                <a:uFillTx/>
                <a:latin typeface="PKF Global Sans"/>
                <a:ea typeface="+mn-ea"/>
                <a:cs typeface="+mn-cs"/>
              </a:rPr>
              <a:t>Cybersecurity, privacy and data protection</a:t>
            </a:r>
          </a:p>
        </p:txBody>
      </p:sp>
      <p:grpSp>
        <p:nvGrpSpPr>
          <p:cNvPr id="22" name="Group 21">
            <a:extLst>
              <a:ext uri="{FF2B5EF4-FFF2-40B4-BE49-F238E27FC236}">
                <a16:creationId xmlns:a16="http://schemas.microsoft.com/office/drawing/2014/main" id="{1B560A8C-3947-17C3-831F-E779794701C4}"/>
              </a:ext>
            </a:extLst>
          </p:cNvPr>
          <p:cNvGrpSpPr/>
          <p:nvPr/>
        </p:nvGrpSpPr>
        <p:grpSpPr>
          <a:xfrm>
            <a:off x="20083275" y="10502968"/>
            <a:ext cx="574076" cy="523035"/>
            <a:chOff x="18614834" y="10795536"/>
            <a:chExt cx="574076" cy="523035"/>
          </a:xfrm>
        </p:grpSpPr>
        <p:sp>
          <p:nvSpPr>
            <p:cNvPr id="23" name="Freeform: Shape 22">
              <a:extLst>
                <a:ext uri="{FF2B5EF4-FFF2-40B4-BE49-F238E27FC236}">
                  <a16:creationId xmlns:a16="http://schemas.microsoft.com/office/drawing/2014/main" id="{0E43FE6B-3A7D-8E2E-9669-C6496A3E85AD}"/>
                </a:ext>
              </a:extLst>
            </p:cNvPr>
            <p:cNvSpPr/>
            <p:nvPr/>
          </p:nvSpPr>
          <p:spPr>
            <a:xfrm>
              <a:off x="18794601" y="10943112"/>
              <a:ext cx="143477" cy="177447"/>
            </a:xfrm>
            <a:custGeom>
              <a:avLst/>
              <a:gdLst>
                <a:gd name="connsiteX0" fmla="*/ 143477 w 143477"/>
                <a:gd name="connsiteY0" fmla="*/ 177448 h 177447"/>
                <a:gd name="connsiteX1" fmla="*/ 19018 w 143477"/>
                <a:gd name="connsiteY1" fmla="*/ 177448 h 177447"/>
                <a:gd name="connsiteX2" fmla="*/ 0 w 143477"/>
                <a:gd name="connsiteY2" fmla="*/ 158430 h 177447"/>
                <a:gd name="connsiteX3" fmla="*/ 0 w 143477"/>
                <a:gd name="connsiteY3" fmla="*/ 19018 h 177447"/>
                <a:gd name="connsiteX4" fmla="*/ 19018 w 143477"/>
                <a:gd name="connsiteY4" fmla="*/ 0 h 177447"/>
                <a:gd name="connsiteX5" fmla="*/ 108263 w 143477"/>
                <a:gd name="connsiteY5" fmla="*/ 0 h 17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77" h="177447">
                  <a:moveTo>
                    <a:pt x="143477" y="177448"/>
                  </a:moveTo>
                  <a:lnTo>
                    <a:pt x="19018" y="177448"/>
                  </a:lnTo>
                  <a:cubicBezTo>
                    <a:pt x="8568" y="177448"/>
                    <a:pt x="0" y="168880"/>
                    <a:pt x="0" y="158430"/>
                  </a:cubicBezTo>
                  <a:lnTo>
                    <a:pt x="0" y="19018"/>
                  </a:lnTo>
                  <a:cubicBezTo>
                    <a:pt x="0" y="8568"/>
                    <a:pt x="8568" y="0"/>
                    <a:pt x="19018" y="0"/>
                  </a:cubicBezTo>
                  <a:lnTo>
                    <a:pt x="108263" y="0"/>
                  </a:lnTo>
                </a:path>
              </a:pathLst>
            </a:custGeom>
            <a:noFill/>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F3880"/>
                </a:solidFill>
                <a:effectLst/>
                <a:uLnTx/>
                <a:uFillTx/>
                <a:latin typeface="PKF Global Sans"/>
                <a:ea typeface="+mn-ea"/>
                <a:cs typeface="+mn-cs"/>
              </a:endParaRPr>
            </a:p>
          </p:txBody>
        </p:sp>
        <p:sp>
          <p:nvSpPr>
            <p:cNvPr id="24" name="Freeform: Shape 23">
              <a:extLst>
                <a:ext uri="{FF2B5EF4-FFF2-40B4-BE49-F238E27FC236}">
                  <a16:creationId xmlns:a16="http://schemas.microsoft.com/office/drawing/2014/main" id="{9F7AA6E3-6E68-3D83-55AC-0402C11C3FD9}"/>
                </a:ext>
              </a:extLst>
            </p:cNvPr>
            <p:cNvSpPr/>
            <p:nvPr/>
          </p:nvSpPr>
          <p:spPr>
            <a:xfrm>
              <a:off x="18869363" y="10986223"/>
              <a:ext cx="14515" cy="83801"/>
            </a:xfrm>
            <a:custGeom>
              <a:avLst/>
              <a:gdLst>
                <a:gd name="connsiteX0" fmla="*/ 11458 w 14515"/>
                <a:gd name="connsiteY0" fmla="*/ 0 h 83801"/>
                <a:gd name="connsiteX1" fmla="*/ 0 w 14515"/>
                <a:gd name="connsiteY1" fmla="*/ 20833 h 83801"/>
                <a:gd name="connsiteX2" fmla="*/ 14516 w 14515"/>
                <a:gd name="connsiteY2" fmla="*/ 43312 h 83801"/>
                <a:gd name="connsiteX3" fmla="*/ 14516 w 14515"/>
                <a:gd name="connsiteY3" fmla="*/ 83801 h 83801"/>
              </a:gdLst>
              <a:ahLst/>
              <a:cxnLst>
                <a:cxn ang="0">
                  <a:pos x="connsiteX0" y="connsiteY0"/>
                </a:cxn>
                <a:cxn ang="0">
                  <a:pos x="connsiteX1" y="connsiteY1"/>
                </a:cxn>
                <a:cxn ang="0">
                  <a:pos x="connsiteX2" y="connsiteY2"/>
                </a:cxn>
                <a:cxn ang="0">
                  <a:pos x="connsiteX3" y="connsiteY3"/>
                </a:cxn>
              </a:cxnLst>
              <a:rect l="l" t="t" r="r" b="b"/>
              <a:pathLst>
                <a:path w="14515" h="83801">
                  <a:moveTo>
                    <a:pt x="11458" y="0"/>
                  </a:moveTo>
                  <a:cubicBezTo>
                    <a:pt x="4570" y="4368"/>
                    <a:pt x="0" y="12063"/>
                    <a:pt x="0" y="20833"/>
                  </a:cubicBezTo>
                  <a:cubicBezTo>
                    <a:pt x="0" y="30846"/>
                    <a:pt x="5981" y="39448"/>
                    <a:pt x="14516" y="43312"/>
                  </a:cubicBezTo>
                  <a:lnTo>
                    <a:pt x="14516" y="83801"/>
                  </a:lnTo>
                </a:path>
              </a:pathLst>
            </a:custGeom>
            <a:noFill/>
            <a:ln w="1000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25" name="Freeform: Shape 24">
              <a:extLst>
                <a:ext uri="{FF2B5EF4-FFF2-40B4-BE49-F238E27FC236}">
                  <a16:creationId xmlns:a16="http://schemas.microsoft.com/office/drawing/2014/main" id="{1C741118-054F-E390-DBE6-A05F43D5CFC8}"/>
                </a:ext>
              </a:extLst>
            </p:cNvPr>
            <p:cNvSpPr/>
            <p:nvPr/>
          </p:nvSpPr>
          <p:spPr>
            <a:xfrm>
              <a:off x="18836938" y="10895163"/>
              <a:ext cx="2116" cy="44353"/>
            </a:xfrm>
            <a:custGeom>
              <a:avLst/>
              <a:gdLst>
                <a:gd name="connsiteX0" fmla="*/ 2117 w 2116"/>
                <a:gd name="connsiteY0" fmla="*/ 0 h 44353"/>
                <a:gd name="connsiteX1" fmla="*/ 0 w 2116"/>
                <a:gd name="connsiteY1" fmla="*/ 17977 h 44353"/>
                <a:gd name="connsiteX2" fmla="*/ 67 w 2116"/>
                <a:gd name="connsiteY2" fmla="*/ 44354 h 44353"/>
              </a:gdLst>
              <a:ahLst/>
              <a:cxnLst>
                <a:cxn ang="0">
                  <a:pos x="connsiteX0" y="connsiteY0"/>
                </a:cxn>
                <a:cxn ang="0">
                  <a:pos x="connsiteX1" y="connsiteY1"/>
                </a:cxn>
                <a:cxn ang="0">
                  <a:pos x="connsiteX2" y="connsiteY2"/>
                </a:cxn>
              </a:cxnLst>
              <a:rect l="l" t="t" r="r" b="b"/>
              <a:pathLst>
                <a:path w="2116" h="44353">
                  <a:moveTo>
                    <a:pt x="2117" y="0"/>
                  </a:moveTo>
                  <a:cubicBezTo>
                    <a:pt x="739" y="5611"/>
                    <a:pt x="0" y="11626"/>
                    <a:pt x="0" y="17977"/>
                  </a:cubicBezTo>
                  <a:lnTo>
                    <a:pt x="67" y="44354"/>
                  </a:lnTo>
                </a:path>
              </a:pathLst>
            </a:custGeom>
            <a:noFill/>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26" name="Freeform: Shape 25">
              <a:extLst>
                <a:ext uri="{FF2B5EF4-FFF2-40B4-BE49-F238E27FC236}">
                  <a16:creationId xmlns:a16="http://schemas.microsoft.com/office/drawing/2014/main" id="{857FC54F-2553-167C-9C1D-EA3A2418F08E}"/>
                </a:ext>
              </a:extLst>
            </p:cNvPr>
            <p:cNvSpPr/>
            <p:nvPr/>
          </p:nvSpPr>
          <p:spPr>
            <a:xfrm>
              <a:off x="18943790" y="10943112"/>
              <a:ext cx="49729" cy="158429"/>
            </a:xfrm>
            <a:custGeom>
              <a:avLst/>
              <a:gdLst>
                <a:gd name="connsiteX0" fmla="*/ 0 w 49729"/>
                <a:gd name="connsiteY0" fmla="*/ 0 h 158429"/>
                <a:gd name="connsiteX1" fmla="*/ 30711 w 49729"/>
                <a:gd name="connsiteY1" fmla="*/ 0 h 158429"/>
                <a:gd name="connsiteX2" fmla="*/ 49730 w 49729"/>
                <a:gd name="connsiteY2" fmla="*/ 19018 h 158429"/>
                <a:gd name="connsiteX3" fmla="*/ 49730 w 49729"/>
                <a:gd name="connsiteY3" fmla="*/ 158430 h 158429"/>
              </a:gdLst>
              <a:ahLst/>
              <a:cxnLst>
                <a:cxn ang="0">
                  <a:pos x="connsiteX0" y="connsiteY0"/>
                </a:cxn>
                <a:cxn ang="0">
                  <a:pos x="connsiteX1" y="connsiteY1"/>
                </a:cxn>
                <a:cxn ang="0">
                  <a:pos x="connsiteX2" y="connsiteY2"/>
                </a:cxn>
                <a:cxn ang="0">
                  <a:pos x="connsiteX3" y="connsiteY3"/>
                </a:cxn>
              </a:cxnLst>
              <a:rect l="l" t="t" r="r" b="b"/>
              <a:pathLst>
                <a:path w="49729" h="158429">
                  <a:moveTo>
                    <a:pt x="0" y="0"/>
                  </a:moveTo>
                  <a:lnTo>
                    <a:pt x="30711" y="0"/>
                  </a:lnTo>
                  <a:cubicBezTo>
                    <a:pt x="41161" y="0"/>
                    <a:pt x="49730" y="8568"/>
                    <a:pt x="49730" y="19018"/>
                  </a:cubicBezTo>
                  <a:lnTo>
                    <a:pt x="49730" y="158430"/>
                  </a:lnTo>
                </a:path>
              </a:pathLst>
            </a:custGeom>
            <a:noFill/>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27" name="Freeform: Shape 26">
              <a:extLst>
                <a:ext uri="{FF2B5EF4-FFF2-40B4-BE49-F238E27FC236}">
                  <a16:creationId xmlns:a16="http://schemas.microsoft.com/office/drawing/2014/main" id="{CE284420-675E-6DC7-055A-82771AD1DE26}"/>
                </a:ext>
              </a:extLst>
            </p:cNvPr>
            <p:cNvSpPr/>
            <p:nvPr/>
          </p:nvSpPr>
          <p:spPr>
            <a:xfrm>
              <a:off x="18894060" y="10982392"/>
              <a:ext cx="24663" cy="98014"/>
            </a:xfrm>
            <a:custGeom>
              <a:avLst/>
              <a:gdLst>
                <a:gd name="connsiteX0" fmla="*/ 235 w 24663"/>
                <a:gd name="connsiteY0" fmla="*/ 98015 h 98014"/>
                <a:gd name="connsiteX1" fmla="*/ 235 w 24663"/>
                <a:gd name="connsiteY1" fmla="*/ 98015 h 98014"/>
                <a:gd name="connsiteX2" fmla="*/ 10618 w 24663"/>
                <a:gd name="connsiteY2" fmla="*/ 87632 h 98014"/>
                <a:gd name="connsiteX3" fmla="*/ 10618 w 24663"/>
                <a:gd name="connsiteY3" fmla="*/ 46907 h 98014"/>
                <a:gd name="connsiteX4" fmla="*/ 24663 w 24663"/>
                <a:gd name="connsiteY4" fmla="*/ 24663 h 98014"/>
                <a:gd name="connsiteX5" fmla="*/ 12332 w 24663"/>
                <a:gd name="connsiteY5" fmla="*/ 3293 h 98014"/>
                <a:gd name="connsiteX6" fmla="*/ 0 w 24663"/>
                <a:gd name="connsiteY6" fmla="*/ 0 h 9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63" h="98014">
                  <a:moveTo>
                    <a:pt x="235" y="98015"/>
                  </a:moveTo>
                  <a:lnTo>
                    <a:pt x="235" y="98015"/>
                  </a:lnTo>
                  <a:cubicBezTo>
                    <a:pt x="5947" y="98015"/>
                    <a:pt x="10618" y="93344"/>
                    <a:pt x="10618" y="87632"/>
                  </a:cubicBezTo>
                  <a:lnTo>
                    <a:pt x="10618" y="46907"/>
                  </a:lnTo>
                  <a:cubicBezTo>
                    <a:pt x="18917" y="42942"/>
                    <a:pt x="24663" y="34475"/>
                    <a:pt x="24663" y="24663"/>
                  </a:cubicBezTo>
                  <a:cubicBezTo>
                    <a:pt x="24663" y="15524"/>
                    <a:pt x="19690" y="7560"/>
                    <a:pt x="12332" y="3293"/>
                  </a:cubicBezTo>
                  <a:cubicBezTo>
                    <a:pt x="8703" y="1176"/>
                    <a:pt x="4503" y="0"/>
                    <a:pt x="0" y="0"/>
                  </a:cubicBezTo>
                </a:path>
              </a:pathLst>
            </a:custGeom>
            <a:noFill/>
            <a:ln w="1000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28" name="Freeform: Shape 27">
              <a:extLst>
                <a:ext uri="{FF2B5EF4-FFF2-40B4-BE49-F238E27FC236}">
                  <a16:creationId xmlns:a16="http://schemas.microsoft.com/office/drawing/2014/main" id="{C35B1C79-E702-46D3-7281-3339102D16F8}"/>
                </a:ext>
              </a:extLst>
            </p:cNvPr>
            <p:cNvSpPr/>
            <p:nvPr/>
          </p:nvSpPr>
          <p:spPr>
            <a:xfrm>
              <a:off x="18873631" y="10850205"/>
              <a:ext cx="73653" cy="87833"/>
            </a:xfrm>
            <a:custGeom>
              <a:avLst/>
              <a:gdLst>
                <a:gd name="connsiteX0" fmla="*/ 73654 w 73653"/>
                <a:gd name="connsiteY0" fmla="*/ 87833 h 87833"/>
                <a:gd name="connsiteX1" fmla="*/ 73587 w 73653"/>
                <a:gd name="connsiteY1" fmla="*/ 61020 h 87833"/>
                <a:gd name="connsiteX2" fmla="*/ 18548 w 73653"/>
                <a:gd name="connsiteY2" fmla="*/ 0 h 87833"/>
                <a:gd name="connsiteX3" fmla="*/ 18548 w 73653"/>
                <a:gd name="connsiteY3" fmla="*/ 0 h 87833"/>
                <a:gd name="connsiteX4" fmla="*/ 0 w 73653"/>
                <a:gd name="connsiteY4" fmla="*/ 3427 h 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3" h="87833">
                  <a:moveTo>
                    <a:pt x="73654" y="87833"/>
                  </a:moveTo>
                  <a:lnTo>
                    <a:pt x="73587" y="61020"/>
                  </a:lnTo>
                  <a:cubicBezTo>
                    <a:pt x="73654" y="26108"/>
                    <a:pt x="48856" y="0"/>
                    <a:pt x="18548" y="0"/>
                  </a:cubicBezTo>
                  <a:lnTo>
                    <a:pt x="18548" y="0"/>
                  </a:lnTo>
                  <a:cubicBezTo>
                    <a:pt x="12063" y="0"/>
                    <a:pt x="5813" y="1210"/>
                    <a:pt x="0" y="3427"/>
                  </a:cubicBezTo>
                </a:path>
              </a:pathLst>
            </a:custGeom>
            <a:noFill/>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29" name="Freeform: Shape 28">
              <a:extLst>
                <a:ext uri="{FF2B5EF4-FFF2-40B4-BE49-F238E27FC236}">
                  <a16:creationId xmlns:a16="http://schemas.microsoft.com/office/drawing/2014/main" id="{75FCF280-9E1F-CBF8-4D8F-EF3ABA46C89C}"/>
                </a:ext>
              </a:extLst>
            </p:cNvPr>
            <p:cNvSpPr/>
            <p:nvPr/>
          </p:nvSpPr>
          <p:spPr>
            <a:xfrm>
              <a:off x="18938078" y="11101542"/>
              <a:ext cx="55441" cy="19018"/>
            </a:xfrm>
            <a:custGeom>
              <a:avLst/>
              <a:gdLst>
                <a:gd name="connsiteX0" fmla="*/ 55442 w 55441"/>
                <a:gd name="connsiteY0" fmla="*/ 0 h 19018"/>
                <a:gd name="connsiteX1" fmla="*/ 36424 w 55441"/>
                <a:gd name="connsiteY1" fmla="*/ 19018 h 19018"/>
                <a:gd name="connsiteX2" fmla="*/ 0 w 55441"/>
                <a:gd name="connsiteY2" fmla="*/ 19018 h 19018"/>
              </a:gdLst>
              <a:ahLst/>
              <a:cxnLst>
                <a:cxn ang="0">
                  <a:pos x="connsiteX0" y="connsiteY0"/>
                </a:cxn>
                <a:cxn ang="0">
                  <a:pos x="connsiteX1" y="connsiteY1"/>
                </a:cxn>
                <a:cxn ang="0">
                  <a:pos x="connsiteX2" y="connsiteY2"/>
                </a:cxn>
              </a:cxnLst>
              <a:rect l="l" t="t" r="r" b="b"/>
              <a:pathLst>
                <a:path w="55441" h="19018">
                  <a:moveTo>
                    <a:pt x="55442" y="0"/>
                  </a:moveTo>
                  <a:cubicBezTo>
                    <a:pt x="55442" y="10450"/>
                    <a:pt x="46874" y="19018"/>
                    <a:pt x="36424" y="19018"/>
                  </a:cubicBezTo>
                  <a:lnTo>
                    <a:pt x="0" y="19018"/>
                  </a:lnTo>
                </a:path>
              </a:pathLst>
            </a:custGeom>
            <a:noFill/>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30" name="Freeform: Shape 29">
              <a:extLst>
                <a:ext uri="{FF2B5EF4-FFF2-40B4-BE49-F238E27FC236}">
                  <a16:creationId xmlns:a16="http://schemas.microsoft.com/office/drawing/2014/main" id="{F14E0526-0021-2856-6781-DABF68F0A053}"/>
                </a:ext>
              </a:extLst>
            </p:cNvPr>
            <p:cNvSpPr/>
            <p:nvPr/>
          </p:nvSpPr>
          <p:spPr>
            <a:xfrm>
              <a:off x="18902864" y="10943112"/>
              <a:ext cx="40926" cy="3360"/>
            </a:xfrm>
            <a:custGeom>
              <a:avLst/>
              <a:gdLst>
                <a:gd name="connsiteX0" fmla="*/ 0 w 40926"/>
                <a:gd name="connsiteY0" fmla="*/ 0 h 3360"/>
                <a:gd name="connsiteX1" fmla="*/ 40926 w 40926"/>
                <a:gd name="connsiteY1" fmla="*/ 0 h 3360"/>
              </a:gdLst>
              <a:ahLst/>
              <a:cxnLst>
                <a:cxn ang="0">
                  <a:pos x="connsiteX0" y="connsiteY0"/>
                </a:cxn>
                <a:cxn ang="0">
                  <a:pos x="connsiteX1" y="connsiteY1"/>
                </a:cxn>
              </a:cxnLst>
              <a:rect l="l" t="t" r="r" b="b"/>
              <a:pathLst>
                <a:path w="40926" h="3360">
                  <a:moveTo>
                    <a:pt x="0" y="0"/>
                  </a:moveTo>
                  <a:lnTo>
                    <a:pt x="40926" y="0"/>
                  </a:lnTo>
                </a:path>
              </a:pathLst>
            </a:custGeom>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31" name="Freeform: Shape 30">
              <a:extLst>
                <a:ext uri="{FF2B5EF4-FFF2-40B4-BE49-F238E27FC236}">
                  <a16:creationId xmlns:a16="http://schemas.microsoft.com/office/drawing/2014/main" id="{7D9B054F-6BF7-A8B0-263D-6B486981D530}"/>
                </a:ext>
              </a:extLst>
            </p:cNvPr>
            <p:cNvSpPr/>
            <p:nvPr/>
          </p:nvSpPr>
          <p:spPr>
            <a:xfrm>
              <a:off x="18880855" y="10982392"/>
              <a:ext cx="25536" cy="3830"/>
            </a:xfrm>
            <a:custGeom>
              <a:avLst/>
              <a:gdLst>
                <a:gd name="connsiteX0" fmla="*/ 25537 w 25536"/>
                <a:gd name="connsiteY0" fmla="*/ 3293 h 3830"/>
                <a:gd name="connsiteX1" fmla="*/ 13205 w 25536"/>
                <a:gd name="connsiteY1" fmla="*/ 0 h 3830"/>
                <a:gd name="connsiteX2" fmla="*/ 0 w 25536"/>
                <a:gd name="connsiteY2" fmla="*/ 3831 h 3830"/>
              </a:gdLst>
              <a:ahLst/>
              <a:cxnLst>
                <a:cxn ang="0">
                  <a:pos x="connsiteX0" y="connsiteY0"/>
                </a:cxn>
                <a:cxn ang="0">
                  <a:pos x="connsiteX1" y="connsiteY1"/>
                </a:cxn>
                <a:cxn ang="0">
                  <a:pos x="connsiteX2" y="connsiteY2"/>
                </a:cxn>
              </a:cxnLst>
              <a:rect l="l" t="t" r="r" b="b"/>
              <a:pathLst>
                <a:path w="25536" h="3830">
                  <a:moveTo>
                    <a:pt x="25537" y="3293"/>
                  </a:moveTo>
                  <a:cubicBezTo>
                    <a:pt x="21908" y="1176"/>
                    <a:pt x="17708" y="0"/>
                    <a:pt x="13205" y="0"/>
                  </a:cubicBezTo>
                  <a:cubicBezTo>
                    <a:pt x="8333" y="0"/>
                    <a:pt x="3831" y="1411"/>
                    <a:pt x="0" y="3831"/>
                  </a:cubicBezTo>
                </a:path>
              </a:pathLst>
            </a:custGeom>
            <a:noFill/>
            <a:ln w="1000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32" name="Freeform: Shape 31">
              <a:extLst>
                <a:ext uri="{FF2B5EF4-FFF2-40B4-BE49-F238E27FC236}">
                  <a16:creationId xmlns:a16="http://schemas.microsoft.com/office/drawing/2014/main" id="{CF7324B0-C155-285D-900C-5DF12D3E9883}"/>
                </a:ext>
              </a:extLst>
            </p:cNvPr>
            <p:cNvSpPr/>
            <p:nvPr/>
          </p:nvSpPr>
          <p:spPr>
            <a:xfrm>
              <a:off x="18883913" y="11070024"/>
              <a:ext cx="20765" cy="10382"/>
            </a:xfrm>
            <a:custGeom>
              <a:avLst/>
              <a:gdLst>
                <a:gd name="connsiteX0" fmla="*/ 0 w 20765"/>
                <a:gd name="connsiteY0" fmla="*/ 0 h 10382"/>
                <a:gd name="connsiteX1" fmla="*/ 10383 w 20765"/>
                <a:gd name="connsiteY1" fmla="*/ 10383 h 10382"/>
                <a:gd name="connsiteX2" fmla="*/ 10383 w 20765"/>
                <a:gd name="connsiteY2" fmla="*/ 10383 h 10382"/>
                <a:gd name="connsiteX3" fmla="*/ 20766 w 20765"/>
                <a:gd name="connsiteY3" fmla="*/ 0 h 10382"/>
              </a:gdLst>
              <a:ahLst/>
              <a:cxnLst>
                <a:cxn ang="0">
                  <a:pos x="connsiteX0" y="connsiteY0"/>
                </a:cxn>
                <a:cxn ang="0">
                  <a:pos x="connsiteX1" y="connsiteY1"/>
                </a:cxn>
                <a:cxn ang="0">
                  <a:pos x="connsiteX2" y="connsiteY2"/>
                </a:cxn>
                <a:cxn ang="0">
                  <a:pos x="connsiteX3" y="connsiteY3"/>
                </a:cxn>
              </a:cxnLst>
              <a:rect l="l" t="t" r="r" b="b"/>
              <a:pathLst>
                <a:path w="20765" h="10382">
                  <a:moveTo>
                    <a:pt x="0" y="0"/>
                  </a:moveTo>
                  <a:cubicBezTo>
                    <a:pt x="0" y="5712"/>
                    <a:pt x="4671" y="10383"/>
                    <a:pt x="10383" y="10383"/>
                  </a:cubicBezTo>
                  <a:lnTo>
                    <a:pt x="10383" y="10383"/>
                  </a:lnTo>
                  <a:cubicBezTo>
                    <a:pt x="16095" y="10383"/>
                    <a:pt x="20766" y="5712"/>
                    <a:pt x="20766" y="0"/>
                  </a:cubicBezTo>
                </a:path>
              </a:pathLst>
            </a:custGeom>
            <a:noFill/>
            <a:ln w="1000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33" name="Freeform: Shape 32">
              <a:extLst>
                <a:ext uri="{FF2B5EF4-FFF2-40B4-BE49-F238E27FC236}">
                  <a16:creationId xmlns:a16="http://schemas.microsoft.com/office/drawing/2014/main" id="{1A97F31B-5C1E-B740-CC19-BBFA96B9A530}"/>
                </a:ext>
              </a:extLst>
            </p:cNvPr>
            <p:cNvSpPr/>
            <p:nvPr/>
          </p:nvSpPr>
          <p:spPr>
            <a:xfrm>
              <a:off x="18839055" y="10853699"/>
              <a:ext cx="34542" cy="41463"/>
            </a:xfrm>
            <a:custGeom>
              <a:avLst/>
              <a:gdLst>
                <a:gd name="connsiteX0" fmla="*/ 0 w 34542"/>
                <a:gd name="connsiteY0" fmla="*/ 41464 h 41463"/>
                <a:gd name="connsiteX1" fmla="*/ 1714 w 34542"/>
                <a:gd name="connsiteY1" fmla="*/ 35584 h 41463"/>
                <a:gd name="connsiteX2" fmla="*/ 12701 w 34542"/>
                <a:gd name="connsiteY2" fmla="*/ 15826 h 41463"/>
                <a:gd name="connsiteX3" fmla="*/ 22983 w 34542"/>
                <a:gd name="connsiteY3" fmla="*/ 6250 h 41463"/>
                <a:gd name="connsiteX4" fmla="*/ 34542 w 34542"/>
                <a:gd name="connsiteY4" fmla="*/ 0 h 4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2" h="41463">
                  <a:moveTo>
                    <a:pt x="0" y="41464"/>
                  </a:moveTo>
                  <a:lnTo>
                    <a:pt x="1714" y="35584"/>
                  </a:lnTo>
                  <a:cubicBezTo>
                    <a:pt x="5443" y="25201"/>
                    <a:pt x="8669" y="20866"/>
                    <a:pt x="12701" y="15826"/>
                  </a:cubicBezTo>
                  <a:cubicBezTo>
                    <a:pt x="15759" y="12164"/>
                    <a:pt x="19220" y="8938"/>
                    <a:pt x="22983" y="6250"/>
                  </a:cubicBezTo>
                  <a:cubicBezTo>
                    <a:pt x="26579" y="3663"/>
                    <a:pt x="30443" y="1579"/>
                    <a:pt x="34542" y="0"/>
                  </a:cubicBezTo>
                </a:path>
              </a:pathLst>
            </a:custGeom>
            <a:noFill/>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34" name="Freeform: Shape 33">
              <a:extLst>
                <a:ext uri="{FF2B5EF4-FFF2-40B4-BE49-F238E27FC236}">
                  <a16:creationId xmlns:a16="http://schemas.microsoft.com/office/drawing/2014/main" id="{6A62D6AD-7853-FBDD-F689-F2E43903DAEC}"/>
                </a:ext>
              </a:extLst>
            </p:cNvPr>
            <p:cNvSpPr/>
            <p:nvPr/>
          </p:nvSpPr>
          <p:spPr>
            <a:xfrm>
              <a:off x="18623504" y="11237257"/>
              <a:ext cx="556637" cy="81314"/>
            </a:xfrm>
            <a:custGeom>
              <a:avLst/>
              <a:gdLst>
                <a:gd name="connsiteX0" fmla="*/ 556637 w 556637"/>
                <a:gd name="connsiteY0" fmla="*/ 40725 h 81314"/>
                <a:gd name="connsiteX1" fmla="*/ 515946 w 556637"/>
                <a:gd name="connsiteY1" fmla="*/ 81315 h 81314"/>
                <a:gd name="connsiteX2" fmla="*/ 40691 w 556637"/>
                <a:gd name="connsiteY2" fmla="*/ 81315 h 81314"/>
                <a:gd name="connsiteX3" fmla="*/ 0 w 556637"/>
                <a:gd name="connsiteY3" fmla="*/ 40725 h 81314"/>
                <a:gd name="connsiteX4" fmla="*/ 0 w 556637"/>
                <a:gd name="connsiteY4" fmla="*/ 40725 h 81314"/>
                <a:gd name="connsiteX5" fmla="*/ 40691 w 556637"/>
                <a:gd name="connsiteY5" fmla="*/ 0 h 81314"/>
                <a:gd name="connsiteX6" fmla="*/ 515913 w 556637"/>
                <a:gd name="connsiteY6" fmla="*/ 0 h 81314"/>
                <a:gd name="connsiteX7" fmla="*/ 556604 w 556637"/>
                <a:gd name="connsiteY7" fmla="*/ 40725 h 81314"/>
                <a:gd name="connsiteX8" fmla="*/ 556604 w 556637"/>
                <a:gd name="connsiteY8" fmla="*/ 40725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37" h="81314">
                  <a:moveTo>
                    <a:pt x="556637" y="40725"/>
                  </a:moveTo>
                  <a:cubicBezTo>
                    <a:pt x="556637" y="63237"/>
                    <a:pt x="538425" y="81315"/>
                    <a:pt x="515946" y="81315"/>
                  </a:cubicBezTo>
                  <a:lnTo>
                    <a:pt x="40691" y="81315"/>
                  </a:lnTo>
                  <a:cubicBezTo>
                    <a:pt x="18346" y="81315"/>
                    <a:pt x="0" y="63237"/>
                    <a:pt x="0" y="40725"/>
                  </a:cubicBezTo>
                  <a:lnTo>
                    <a:pt x="0" y="40725"/>
                  </a:lnTo>
                  <a:cubicBezTo>
                    <a:pt x="0" y="18380"/>
                    <a:pt x="18346" y="0"/>
                    <a:pt x="40691" y="0"/>
                  </a:cubicBezTo>
                  <a:lnTo>
                    <a:pt x="515913" y="0"/>
                  </a:lnTo>
                  <a:cubicBezTo>
                    <a:pt x="538392" y="0"/>
                    <a:pt x="556604" y="18380"/>
                    <a:pt x="556604" y="40725"/>
                  </a:cubicBezTo>
                  <a:lnTo>
                    <a:pt x="556604" y="40725"/>
                  </a:lnTo>
                  <a:close/>
                </a:path>
              </a:pathLst>
            </a:custGeom>
            <a:noFill/>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35" name="Freeform: Shape 34">
              <a:extLst>
                <a:ext uri="{FF2B5EF4-FFF2-40B4-BE49-F238E27FC236}">
                  <a16:creationId xmlns:a16="http://schemas.microsoft.com/office/drawing/2014/main" id="{B22AEF9C-B5F1-AD6C-F28D-89814F6A2EA7}"/>
                </a:ext>
              </a:extLst>
            </p:cNvPr>
            <p:cNvSpPr/>
            <p:nvPr/>
          </p:nvSpPr>
          <p:spPr>
            <a:xfrm>
              <a:off x="18829848" y="11267532"/>
              <a:ext cx="147139" cy="21067"/>
            </a:xfrm>
            <a:custGeom>
              <a:avLst/>
              <a:gdLst>
                <a:gd name="connsiteX0" fmla="*/ 147140 w 147139"/>
                <a:gd name="connsiteY0" fmla="*/ 10484 h 21067"/>
                <a:gd name="connsiteX1" fmla="*/ 135648 w 147139"/>
                <a:gd name="connsiteY1" fmla="*/ 0 h 21067"/>
                <a:gd name="connsiteX2" fmla="*/ 11592 w 147139"/>
                <a:gd name="connsiteY2" fmla="*/ 0 h 21067"/>
                <a:gd name="connsiteX3" fmla="*/ 0 w 147139"/>
                <a:gd name="connsiteY3" fmla="*/ 10484 h 21067"/>
                <a:gd name="connsiteX4" fmla="*/ 0 w 147139"/>
                <a:gd name="connsiteY4" fmla="*/ 10484 h 21067"/>
                <a:gd name="connsiteX5" fmla="*/ 11592 w 147139"/>
                <a:gd name="connsiteY5" fmla="*/ 21068 h 21067"/>
                <a:gd name="connsiteX6" fmla="*/ 135648 w 147139"/>
                <a:gd name="connsiteY6" fmla="*/ 21068 h 21067"/>
                <a:gd name="connsiteX7" fmla="*/ 147140 w 147139"/>
                <a:gd name="connsiteY7" fmla="*/ 10484 h 21067"/>
                <a:gd name="connsiteX8" fmla="*/ 147140 w 147139"/>
                <a:gd name="connsiteY8" fmla="*/ 10484 h 2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39" h="21067">
                  <a:moveTo>
                    <a:pt x="147140" y="10484"/>
                  </a:moveTo>
                  <a:cubicBezTo>
                    <a:pt x="147140" y="4671"/>
                    <a:pt x="141931" y="0"/>
                    <a:pt x="135648" y="0"/>
                  </a:cubicBezTo>
                  <a:lnTo>
                    <a:pt x="11592" y="0"/>
                  </a:lnTo>
                  <a:cubicBezTo>
                    <a:pt x="5141" y="0"/>
                    <a:pt x="0" y="4671"/>
                    <a:pt x="0" y="10484"/>
                  </a:cubicBezTo>
                  <a:lnTo>
                    <a:pt x="0" y="10484"/>
                  </a:lnTo>
                  <a:cubicBezTo>
                    <a:pt x="0" y="16364"/>
                    <a:pt x="5107" y="21068"/>
                    <a:pt x="11592" y="21068"/>
                  </a:cubicBezTo>
                  <a:lnTo>
                    <a:pt x="135648" y="21068"/>
                  </a:lnTo>
                  <a:cubicBezTo>
                    <a:pt x="141931" y="21068"/>
                    <a:pt x="147140" y="16397"/>
                    <a:pt x="147140" y="10484"/>
                  </a:cubicBezTo>
                  <a:lnTo>
                    <a:pt x="147140" y="10484"/>
                  </a:lnTo>
                  <a:close/>
                </a:path>
              </a:pathLst>
            </a:custGeom>
            <a:solidFill>
              <a:schemeClr val="bg1"/>
            </a:solidFill>
            <a:ln w="3336" cap="flat">
              <a:solidFill>
                <a:schemeClr val="bg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36" name="Freeform: Shape 35">
              <a:extLst>
                <a:ext uri="{FF2B5EF4-FFF2-40B4-BE49-F238E27FC236}">
                  <a16:creationId xmlns:a16="http://schemas.microsoft.com/office/drawing/2014/main" id="{0EE122DD-7703-AF46-BF45-ADF63DC55BAA}"/>
                </a:ext>
              </a:extLst>
            </p:cNvPr>
            <p:cNvSpPr/>
            <p:nvPr/>
          </p:nvSpPr>
          <p:spPr>
            <a:xfrm>
              <a:off x="18614834" y="10795536"/>
              <a:ext cx="574076" cy="396729"/>
            </a:xfrm>
            <a:custGeom>
              <a:avLst/>
              <a:gdLst>
                <a:gd name="connsiteX0" fmla="*/ 573707 w 574076"/>
                <a:gd name="connsiteY0" fmla="*/ 109405 h 396729"/>
                <a:gd name="connsiteX1" fmla="*/ 573539 w 574076"/>
                <a:gd name="connsiteY1" fmla="*/ 107389 h 396729"/>
                <a:gd name="connsiteX2" fmla="*/ 572732 w 574076"/>
                <a:gd name="connsiteY2" fmla="*/ 100266 h 396729"/>
                <a:gd name="connsiteX3" fmla="*/ 572665 w 574076"/>
                <a:gd name="connsiteY3" fmla="*/ 99661 h 396729"/>
                <a:gd name="connsiteX4" fmla="*/ 571254 w 574076"/>
                <a:gd name="connsiteY4" fmla="*/ 92168 h 396729"/>
                <a:gd name="connsiteX5" fmla="*/ 570817 w 574076"/>
                <a:gd name="connsiteY5" fmla="*/ 90286 h 396729"/>
                <a:gd name="connsiteX6" fmla="*/ 569103 w 574076"/>
                <a:gd name="connsiteY6" fmla="*/ 83835 h 396729"/>
                <a:gd name="connsiteX7" fmla="*/ 568835 w 574076"/>
                <a:gd name="connsiteY7" fmla="*/ 82860 h 396729"/>
                <a:gd name="connsiteX8" fmla="*/ 566382 w 574076"/>
                <a:gd name="connsiteY8" fmla="*/ 75804 h 396729"/>
                <a:gd name="connsiteX9" fmla="*/ 565710 w 574076"/>
                <a:gd name="connsiteY9" fmla="*/ 74057 h 396729"/>
                <a:gd name="connsiteX10" fmla="*/ 563190 w 574076"/>
                <a:gd name="connsiteY10" fmla="*/ 68210 h 396729"/>
                <a:gd name="connsiteX11" fmla="*/ 562652 w 574076"/>
                <a:gd name="connsiteY11" fmla="*/ 67034 h 396729"/>
                <a:gd name="connsiteX12" fmla="*/ 559258 w 574076"/>
                <a:gd name="connsiteY12" fmla="*/ 60516 h 396729"/>
                <a:gd name="connsiteX13" fmla="*/ 558385 w 574076"/>
                <a:gd name="connsiteY13" fmla="*/ 58970 h 396729"/>
                <a:gd name="connsiteX14" fmla="*/ 555159 w 574076"/>
                <a:gd name="connsiteY14" fmla="*/ 53695 h 396729"/>
                <a:gd name="connsiteX15" fmla="*/ 554352 w 574076"/>
                <a:gd name="connsiteY15" fmla="*/ 52418 h 396729"/>
                <a:gd name="connsiteX16" fmla="*/ 550119 w 574076"/>
                <a:gd name="connsiteY16" fmla="*/ 46470 h 396729"/>
                <a:gd name="connsiteX17" fmla="*/ 549077 w 574076"/>
                <a:gd name="connsiteY17" fmla="*/ 45160 h 396729"/>
                <a:gd name="connsiteX18" fmla="*/ 545179 w 574076"/>
                <a:gd name="connsiteY18" fmla="*/ 40456 h 396729"/>
                <a:gd name="connsiteX19" fmla="*/ 544104 w 574076"/>
                <a:gd name="connsiteY19" fmla="*/ 39213 h 396729"/>
                <a:gd name="connsiteX20" fmla="*/ 539097 w 574076"/>
                <a:gd name="connsiteY20" fmla="*/ 33937 h 396729"/>
                <a:gd name="connsiteX21" fmla="*/ 538022 w 574076"/>
                <a:gd name="connsiteY21" fmla="*/ 32896 h 396729"/>
                <a:gd name="connsiteX22" fmla="*/ 533486 w 574076"/>
                <a:gd name="connsiteY22" fmla="*/ 28729 h 396729"/>
                <a:gd name="connsiteX23" fmla="*/ 532142 w 574076"/>
                <a:gd name="connsiteY23" fmla="*/ 27587 h 396729"/>
                <a:gd name="connsiteX24" fmla="*/ 526430 w 574076"/>
                <a:gd name="connsiteY24" fmla="*/ 23050 h 396729"/>
                <a:gd name="connsiteX25" fmla="*/ 525355 w 574076"/>
                <a:gd name="connsiteY25" fmla="*/ 22278 h 396729"/>
                <a:gd name="connsiteX26" fmla="*/ 520180 w 574076"/>
                <a:gd name="connsiteY26" fmla="*/ 18749 h 396729"/>
                <a:gd name="connsiteX27" fmla="*/ 518634 w 574076"/>
                <a:gd name="connsiteY27" fmla="*/ 17741 h 396729"/>
                <a:gd name="connsiteX28" fmla="*/ 512284 w 574076"/>
                <a:gd name="connsiteY28" fmla="*/ 14045 h 396729"/>
                <a:gd name="connsiteX29" fmla="*/ 511343 w 574076"/>
                <a:gd name="connsiteY29" fmla="*/ 13575 h 396729"/>
                <a:gd name="connsiteX30" fmla="*/ 505496 w 574076"/>
                <a:gd name="connsiteY30" fmla="*/ 10685 h 396729"/>
                <a:gd name="connsiteX31" fmla="*/ 504555 w 574076"/>
                <a:gd name="connsiteY31" fmla="*/ 10215 h 396729"/>
                <a:gd name="connsiteX32" fmla="*/ 504455 w 574076"/>
                <a:gd name="connsiteY32" fmla="*/ 10215 h 396729"/>
                <a:gd name="connsiteX33" fmla="*/ 456842 w 574076"/>
                <a:gd name="connsiteY33" fmla="*/ 0 h 396729"/>
                <a:gd name="connsiteX34" fmla="*/ 117235 w 574076"/>
                <a:gd name="connsiteY34" fmla="*/ 0 h 396729"/>
                <a:gd name="connsiteX35" fmla="*/ 69622 w 574076"/>
                <a:gd name="connsiteY35" fmla="*/ 10215 h 396729"/>
                <a:gd name="connsiteX36" fmla="*/ 69521 w 574076"/>
                <a:gd name="connsiteY36" fmla="*/ 10215 h 396729"/>
                <a:gd name="connsiteX37" fmla="*/ 68580 w 574076"/>
                <a:gd name="connsiteY37" fmla="*/ 10685 h 396729"/>
                <a:gd name="connsiteX38" fmla="*/ 62733 w 574076"/>
                <a:gd name="connsiteY38" fmla="*/ 13575 h 396729"/>
                <a:gd name="connsiteX39" fmla="*/ 61793 w 574076"/>
                <a:gd name="connsiteY39" fmla="*/ 14045 h 396729"/>
                <a:gd name="connsiteX40" fmla="*/ 55442 w 574076"/>
                <a:gd name="connsiteY40" fmla="*/ 17741 h 396729"/>
                <a:gd name="connsiteX41" fmla="*/ 53896 w 574076"/>
                <a:gd name="connsiteY41" fmla="*/ 18749 h 396729"/>
                <a:gd name="connsiteX42" fmla="*/ 48722 w 574076"/>
                <a:gd name="connsiteY42" fmla="*/ 22278 h 396729"/>
                <a:gd name="connsiteX43" fmla="*/ 47646 w 574076"/>
                <a:gd name="connsiteY43" fmla="*/ 23050 h 396729"/>
                <a:gd name="connsiteX44" fmla="*/ 41934 w 574076"/>
                <a:gd name="connsiteY44" fmla="*/ 27587 h 396729"/>
                <a:gd name="connsiteX45" fmla="*/ 40590 w 574076"/>
                <a:gd name="connsiteY45" fmla="*/ 28729 h 396729"/>
                <a:gd name="connsiteX46" fmla="*/ 36054 w 574076"/>
                <a:gd name="connsiteY46" fmla="*/ 32896 h 396729"/>
                <a:gd name="connsiteX47" fmla="*/ 34979 w 574076"/>
                <a:gd name="connsiteY47" fmla="*/ 33937 h 396729"/>
                <a:gd name="connsiteX48" fmla="*/ 29939 w 574076"/>
                <a:gd name="connsiteY48" fmla="*/ 39213 h 396729"/>
                <a:gd name="connsiteX49" fmla="*/ 28863 w 574076"/>
                <a:gd name="connsiteY49" fmla="*/ 40456 h 396729"/>
                <a:gd name="connsiteX50" fmla="*/ 24966 w 574076"/>
                <a:gd name="connsiteY50" fmla="*/ 45160 h 396729"/>
                <a:gd name="connsiteX51" fmla="*/ 23924 w 574076"/>
                <a:gd name="connsiteY51" fmla="*/ 46470 h 396729"/>
                <a:gd name="connsiteX52" fmla="*/ 19690 w 574076"/>
                <a:gd name="connsiteY52" fmla="*/ 52418 h 396729"/>
                <a:gd name="connsiteX53" fmla="*/ 18884 w 574076"/>
                <a:gd name="connsiteY53" fmla="*/ 53695 h 396729"/>
                <a:gd name="connsiteX54" fmla="*/ 15658 w 574076"/>
                <a:gd name="connsiteY54" fmla="*/ 58970 h 396729"/>
                <a:gd name="connsiteX55" fmla="*/ 14785 w 574076"/>
                <a:gd name="connsiteY55" fmla="*/ 60516 h 396729"/>
                <a:gd name="connsiteX56" fmla="*/ 11391 w 574076"/>
                <a:gd name="connsiteY56" fmla="*/ 67034 h 396729"/>
                <a:gd name="connsiteX57" fmla="*/ 10853 w 574076"/>
                <a:gd name="connsiteY57" fmla="*/ 68210 h 396729"/>
                <a:gd name="connsiteX58" fmla="*/ 8333 w 574076"/>
                <a:gd name="connsiteY58" fmla="*/ 74057 h 396729"/>
                <a:gd name="connsiteX59" fmla="*/ 7627 w 574076"/>
                <a:gd name="connsiteY59" fmla="*/ 75804 h 396729"/>
                <a:gd name="connsiteX60" fmla="*/ 5175 w 574076"/>
                <a:gd name="connsiteY60" fmla="*/ 82860 h 396729"/>
                <a:gd name="connsiteX61" fmla="*/ 4906 w 574076"/>
                <a:gd name="connsiteY61" fmla="*/ 83835 h 396729"/>
                <a:gd name="connsiteX62" fmla="*/ 3192 w 574076"/>
                <a:gd name="connsiteY62" fmla="*/ 90286 h 396729"/>
                <a:gd name="connsiteX63" fmla="*/ 2755 w 574076"/>
                <a:gd name="connsiteY63" fmla="*/ 92168 h 396729"/>
                <a:gd name="connsiteX64" fmla="*/ 1344 w 574076"/>
                <a:gd name="connsiteY64" fmla="*/ 99661 h 396729"/>
                <a:gd name="connsiteX65" fmla="*/ 1277 w 574076"/>
                <a:gd name="connsiteY65" fmla="*/ 100266 h 396729"/>
                <a:gd name="connsiteX66" fmla="*/ 470 w 574076"/>
                <a:gd name="connsiteY66" fmla="*/ 107389 h 396729"/>
                <a:gd name="connsiteX67" fmla="*/ 302 w 574076"/>
                <a:gd name="connsiteY67" fmla="*/ 109405 h 396729"/>
                <a:gd name="connsiteX68" fmla="*/ 0 w 574076"/>
                <a:gd name="connsiteY68" fmla="*/ 117268 h 396729"/>
                <a:gd name="connsiteX69" fmla="*/ 0 w 574076"/>
                <a:gd name="connsiteY69" fmla="*/ 279461 h 396729"/>
                <a:gd name="connsiteX70" fmla="*/ 117268 w 574076"/>
                <a:gd name="connsiteY70" fmla="*/ 396729 h 396729"/>
                <a:gd name="connsiteX71" fmla="*/ 456808 w 574076"/>
                <a:gd name="connsiteY71" fmla="*/ 396729 h 396729"/>
                <a:gd name="connsiteX72" fmla="*/ 574076 w 574076"/>
                <a:gd name="connsiteY72" fmla="*/ 279461 h 396729"/>
                <a:gd name="connsiteX73" fmla="*/ 574076 w 574076"/>
                <a:gd name="connsiteY73" fmla="*/ 117268 h 396729"/>
                <a:gd name="connsiteX74" fmla="*/ 573774 w 574076"/>
                <a:gd name="connsiteY74" fmla="*/ 109405 h 39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74076" h="396729">
                  <a:moveTo>
                    <a:pt x="573707" y="109405"/>
                  </a:moveTo>
                  <a:cubicBezTo>
                    <a:pt x="573673" y="108733"/>
                    <a:pt x="573606" y="108061"/>
                    <a:pt x="573539" y="107389"/>
                  </a:cubicBezTo>
                  <a:cubicBezTo>
                    <a:pt x="573337" y="105004"/>
                    <a:pt x="573068" y="102618"/>
                    <a:pt x="572732" y="100266"/>
                  </a:cubicBezTo>
                  <a:cubicBezTo>
                    <a:pt x="572732" y="100064"/>
                    <a:pt x="572699" y="99863"/>
                    <a:pt x="572665" y="99661"/>
                  </a:cubicBezTo>
                  <a:cubicBezTo>
                    <a:pt x="572295" y="97141"/>
                    <a:pt x="571791" y="94655"/>
                    <a:pt x="571254" y="92168"/>
                  </a:cubicBezTo>
                  <a:cubicBezTo>
                    <a:pt x="571119" y="91530"/>
                    <a:pt x="570951" y="90891"/>
                    <a:pt x="570817" y="90286"/>
                  </a:cubicBezTo>
                  <a:cubicBezTo>
                    <a:pt x="570313" y="88102"/>
                    <a:pt x="569742" y="85952"/>
                    <a:pt x="569103" y="83835"/>
                  </a:cubicBezTo>
                  <a:cubicBezTo>
                    <a:pt x="569003" y="83499"/>
                    <a:pt x="568935" y="83163"/>
                    <a:pt x="568835" y="82860"/>
                  </a:cubicBezTo>
                  <a:cubicBezTo>
                    <a:pt x="568095" y="80475"/>
                    <a:pt x="567255" y="78123"/>
                    <a:pt x="566382" y="75804"/>
                  </a:cubicBezTo>
                  <a:cubicBezTo>
                    <a:pt x="566146" y="75233"/>
                    <a:pt x="565911" y="74662"/>
                    <a:pt x="565710" y="74057"/>
                  </a:cubicBezTo>
                  <a:cubicBezTo>
                    <a:pt x="564937" y="72075"/>
                    <a:pt x="564097" y="70126"/>
                    <a:pt x="563190" y="68210"/>
                  </a:cubicBezTo>
                  <a:cubicBezTo>
                    <a:pt x="563022" y="67807"/>
                    <a:pt x="562854" y="67404"/>
                    <a:pt x="562652" y="67034"/>
                  </a:cubicBezTo>
                  <a:cubicBezTo>
                    <a:pt x="561577" y="64817"/>
                    <a:pt x="560468" y="62633"/>
                    <a:pt x="559258" y="60516"/>
                  </a:cubicBezTo>
                  <a:cubicBezTo>
                    <a:pt x="558956" y="60012"/>
                    <a:pt x="558653" y="59474"/>
                    <a:pt x="558385" y="58970"/>
                  </a:cubicBezTo>
                  <a:cubicBezTo>
                    <a:pt x="557343" y="57189"/>
                    <a:pt x="556268" y="55408"/>
                    <a:pt x="555159" y="53695"/>
                  </a:cubicBezTo>
                  <a:cubicBezTo>
                    <a:pt x="554890" y="53291"/>
                    <a:pt x="554621" y="52855"/>
                    <a:pt x="554352" y="52418"/>
                  </a:cubicBezTo>
                  <a:cubicBezTo>
                    <a:pt x="553008" y="50402"/>
                    <a:pt x="551564" y="48419"/>
                    <a:pt x="550119" y="46470"/>
                  </a:cubicBezTo>
                  <a:cubicBezTo>
                    <a:pt x="549783" y="46034"/>
                    <a:pt x="549447" y="45597"/>
                    <a:pt x="549077" y="45160"/>
                  </a:cubicBezTo>
                  <a:cubicBezTo>
                    <a:pt x="547834" y="43547"/>
                    <a:pt x="546523" y="41968"/>
                    <a:pt x="545179" y="40456"/>
                  </a:cubicBezTo>
                  <a:cubicBezTo>
                    <a:pt x="544810" y="40053"/>
                    <a:pt x="544474" y="39616"/>
                    <a:pt x="544104" y="39213"/>
                  </a:cubicBezTo>
                  <a:cubicBezTo>
                    <a:pt x="542491" y="37398"/>
                    <a:pt x="540811" y="35651"/>
                    <a:pt x="539097" y="33937"/>
                  </a:cubicBezTo>
                  <a:cubicBezTo>
                    <a:pt x="538728" y="33601"/>
                    <a:pt x="538358" y="33232"/>
                    <a:pt x="538022" y="32896"/>
                  </a:cubicBezTo>
                  <a:cubicBezTo>
                    <a:pt x="536544" y="31484"/>
                    <a:pt x="535032" y="30073"/>
                    <a:pt x="533486" y="28729"/>
                  </a:cubicBezTo>
                  <a:cubicBezTo>
                    <a:pt x="533049" y="28359"/>
                    <a:pt x="532612" y="27956"/>
                    <a:pt x="532142" y="27587"/>
                  </a:cubicBezTo>
                  <a:cubicBezTo>
                    <a:pt x="530294" y="26007"/>
                    <a:pt x="528379" y="24495"/>
                    <a:pt x="526430" y="23050"/>
                  </a:cubicBezTo>
                  <a:cubicBezTo>
                    <a:pt x="526094" y="22782"/>
                    <a:pt x="525724" y="22546"/>
                    <a:pt x="525355" y="22278"/>
                  </a:cubicBezTo>
                  <a:cubicBezTo>
                    <a:pt x="523675" y="21034"/>
                    <a:pt x="521927" y="19858"/>
                    <a:pt x="520180" y="18749"/>
                  </a:cubicBezTo>
                  <a:cubicBezTo>
                    <a:pt x="519676" y="18413"/>
                    <a:pt x="519138" y="18077"/>
                    <a:pt x="518634" y="17741"/>
                  </a:cubicBezTo>
                  <a:cubicBezTo>
                    <a:pt x="516551" y="16431"/>
                    <a:pt x="514434" y="15188"/>
                    <a:pt x="512284" y="14045"/>
                  </a:cubicBezTo>
                  <a:cubicBezTo>
                    <a:pt x="511981" y="13877"/>
                    <a:pt x="511679" y="13743"/>
                    <a:pt x="511343" y="13575"/>
                  </a:cubicBezTo>
                  <a:cubicBezTo>
                    <a:pt x="509428" y="12567"/>
                    <a:pt x="507479" y="11592"/>
                    <a:pt x="505496" y="10685"/>
                  </a:cubicBezTo>
                  <a:cubicBezTo>
                    <a:pt x="505160" y="10551"/>
                    <a:pt x="504858" y="10349"/>
                    <a:pt x="504555" y="10215"/>
                  </a:cubicBezTo>
                  <a:lnTo>
                    <a:pt x="504455" y="10215"/>
                  </a:lnTo>
                  <a:cubicBezTo>
                    <a:pt x="489872" y="3663"/>
                    <a:pt x="473777" y="0"/>
                    <a:pt x="456842" y="0"/>
                  </a:cubicBezTo>
                  <a:lnTo>
                    <a:pt x="117235" y="0"/>
                  </a:lnTo>
                  <a:cubicBezTo>
                    <a:pt x="100300" y="0"/>
                    <a:pt x="84171" y="3663"/>
                    <a:pt x="69622" y="10215"/>
                  </a:cubicBezTo>
                  <a:lnTo>
                    <a:pt x="69521" y="10215"/>
                  </a:lnTo>
                  <a:cubicBezTo>
                    <a:pt x="69185" y="10349"/>
                    <a:pt x="68882" y="10551"/>
                    <a:pt x="68580" y="10685"/>
                  </a:cubicBezTo>
                  <a:cubicBezTo>
                    <a:pt x="66598" y="11592"/>
                    <a:pt x="64649" y="12567"/>
                    <a:pt x="62733" y="13575"/>
                  </a:cubicBezTo>
                  <a:cubicBezTo>
                    <a:pt x="62431" y="13743"/>
                    <a:pt x="62095" y="13877"/>
                    <a:pt x="61793" y="14045"/>
                  </a:cubicBezTo>
                  <a:cubicBezTo>
                    <a:pt x="59642" y="15221"/>
                    <a:pt x="57525" y="16465"/>
                    <a:pt x="55442" y="17741"/>
                  </a:cubicBezTo>
                  <a:cubicBezTo>
                    <a:pt x="54904" y="18077"/>
                    <a:pt x="54400" y="18413"/>
                    <a:pt x="53896" y="18749"/>
                  </a:cubicBezTo>
                  <a:cubicBezTo>
                    <a:pt x="52149" y="19892"/>
                    <a:pt x="50402" y="21068"/>
                    <a:pt x="48722" y="22278"/>
                  </a:cubicBezTo>
                  <a:cubicBezTo>
                    <a:pt x="48352" y="22546"/>
                    <a:pt x="48016" y="22782"/>
                    <a:pt x="47646" y="23050"/>
                  </a:cubicBezTo>
                  <a:cubicBezTo>
                    <a:pt x="45698" y="24495"/>
                    <a:pt x="43782" y="26007"/>
                    <a:pt x="41934" y="27587"/>
                  </a:cubicBezTo>
                  <a:cubicBezTo>
                    <a:pt x="41497" y="27956"/>
                    <a:pt x="41061" y="28359"/>
                    <a:pt x="40590" y="28729"/>
                  </a:cubicBezTo>
                  <a:cubicBezTo>
                    <a:pt x="39045" y="30073"/>
                    <a:pt x="37533" y="31451"/>
                    <a:pt x="36054" y="32896"/>
                  </a:cubicBezTo>
                  <a:cubicBezTo>
                    <a:pt x="35684" y="33232"/>
                    <a:pt x="35315" y="33568"/>
                    <a:pt x="34979" y="33937"/>
                  </a:cubicBezTo>
                  <a:cubicBezTo>
                    <a:pt x="33265" y="35651"/>
                    <a:pt x="31585" y="37398"/>
                    <a:pt x="29939" y="39213"/>
                  </a:cubicBezTo>
                  <a:cubicBezTo>
                    <a:pt x="29569" y="39616"/>
                    <a:pt x="29233" y="40053"/>
                    <a:pt x="28863" y="40456"/>
                  </a:cubicBezTo>
                  <a:cubicBezTo>
                    <a:pt x="27519" y="42001"/>
                    <a:pt x="26209" y="43581"/>
                    <a:pt x="24966" y="45160"/>
                  </a:cubicBezTo>
                  <a:cubicBezTo>
                    <a:pt x="24630" y="45597"/>
                    <a:pt x="24260" y="46034"/>
                    <a:pt x="23924" y="46470"/>
                  </a:cubicBezTo>
                  <a:cubicBezTo>
                    <a:pt x="22446" y="48419"/>
                    <a:pt x="21034" y="50402"/>
                    <a:pt x="19690" y="52418"/>
                  </a:cubicBezTo>
                  <a:cubicBezTo>
                    <a:pt x="19421" y="52821"/>
                    <a:pt x="19153" y="53258"/>
                    <a:pt x="18884" y="53695"/>
                  </a:cubicBezTo>
                  <a:cubicBezTo>
                    <a:pt x="17775" y="55408"/>
                    <a:pt x="16700" y="57189"/>
                    <a:pt x="15658" y="58970"/>
                  </a:cubicBezTo>
                  <a:cubicBezTo>
                    <a:pt x="15356" y="59474"/>
                    <a:pt x="15053" y="59978"/>
                    <a:pt x="14785" y="60516"/>
                  </a:cubicBezTo>
                  <a:cubicBezTo>
                    <a:pt x="13608" y="62666"/>
                    <a:pt x="12466" y="64817"/>
                    <a:pt x="11391" y="67034"/>
                  </a:cubicBezTo>
                  <a:cubicBezTo>
                    <a:pt x="11189" y="67438"/>
                    <a:pt x="11021" y="67841"/>
                    <a:pt x="10853" y="68210"/>
                  </a:cubicBezTo>
                  <a:cubicBezTo>
                    <a:pt x="9946" y="70126"/>
                    <a:pt x="9140" y="72075"/>
                    <a:pt x="8333" y="74057"/>
                  </a:cubicBezTo>
                  <a:cubicBezTo>
                    <a:pt x="8098" y="74628"/>
                    <a:pt x="7863" y="75199"/>
                    <a:pt x="7627" y="75804"/>
                  </a:cubicBezTo>
                  <a:cubicBezTo>
                    <a:pt x="6754" y="78123"/>
                    <a:pt x="5914" y="80475"/>
                    <a:pt x="5175" y="82860"/>
                  </a:cubicBezTo>
                  <a:cubicBezTo>
                    <a:pt x="5074" y="83197"/>
                    <a:pt x="5007" y="83533"/>
                    <a:pt x="4906" y="83835"/>
                  </a:cubicBezTo>
                  <a:cubicBezTo>
                    <a:pt x="4267" y="85952"/>
                    <a:pt x="3696" y="88102"/>
                    <a:pt x="3192" y="90286"/>
                  </a:cubicBezTo>
                  <a:cubicBezTo>
                    <a:pt x="3058" y="90925"/>
                    <a:pt x="2890" y="91530"/>
                    <a:pt x="2755" y="92168"/>
                  </a:cubicBezTo>
                  <a:cubicBezTo>
                    <a:pt x="2218" y="94655"/>
                    <a:pt x="1714" y="97141"/>
                    <a:pt x="1344" y="99661"/>
                  </a:cubicBezTo>
                  <a:cubicBezTo>
                    <a:pt x="1344" y="99863"/>
                    <a:pt x="1310" y="100064"/>
                    <a:pt x="1277" y="100266"/>
                  </a:cubicBezTo>
                  <a:cubicBezTo>
                    <a:pt x="941" y="102618"/>
                    <a:pt x="672" y="105004"/>
                    <a:pt x="470" y="107389"/>
                  </a:cubicBezTo>
                  <a:cubicBezTo>
                    <a:pt x="403" y="108061"/>
                    <a:pt x="370" y="108733"/>
                    <a:pt x="302" y="109405"/>
                  </a:cubicBezTo>
                  <a:cubicBezTo>
                    <a:pt x="134" y="111993"/>
                    <a:pt x="0" y="114614"/>
                    <a:pt x="0" y="117268"/>
                  </a:cubicBezTo>
                  <a:lnTo>
                    <a:pt x="0" y="279461"/>
                  </a:lnTo>
                  <a:cubicBezTo>
                    <a:pt x="0" y="343942"/>
                    <a:pt x="52754" y="396729"/>
                    <a:pt x="117268" y="396729"/>
                  </a:cubicBezTo>
                  <a:lnTo>
                    <a:pt x="456808" y="396729"/>
                  </a:lnTo>
                  <a:cubicBezTo>
                    <a:pt x="521289" y="396729"/>
                    <a:pt x="574076" y="343975"/>
                    <a:pt x="574076" y="279461"/>
                  </a:cubicBezTo>
                  <a:lnTo>
                    <a:pt x="574076" y="117268"/>
                  </a:lnTo>
                  <a:cubicBezTo>
                    <a:pt x="574076" y="114614"/>
                    <a:pt x="573942" y="111993"/>
                    <a:pt x="573774" y="109405"/>
                  </a:cubicBezTo>
                  <a:close/>
                </a:path>
              </a:pathLst>
            </a:custGeom>
            <a:noFill/>
            <a:ln w="20019" cap="rnd">
              <a:solidFill>
                <a:schemeClr val="bg1"/>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F3880"/>
                </a:solidFill>
                <a:effectLst/>
                <a:uLnTx/>
                <a:uFillTx/>
                <a:latin typeface="PKF Global Sans"/>
                <a:ea typeface="+mn-ea"/>
                <a:cs typeface="+mn-cs"/>
              </a:endParaRPr>
            </a:p>
          </p:txBody>
        </p:sp>
      </p:grpSp>
      <p:pic>
        <p:nvPicPr>
          <p:cNvPr id="37" name="Graphic 36">
            <a:extLst>
              <a:ext uri="{FF2B5EF4-FFF2-40B4-BE49-F238E27FC236}">
                <a16:creationId xmlns:a16="http://schemas.microsoft.com/office/drawing/2014/main" id="{BB851EF6-2D61-C461-456C-68F0A2E2DA9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0083275" y="8764499"/>
            <a:ext cx="620788" cy="467417"/>
          </a:xfrm>
          <a:prstGeom prst="rect">
            <a:avLst/>
          </a:prstGeom>
        </p:spPr>
      </p:pic>
    </p:spTree>
    <p:extLst>
      <p:ext uri="{BB962C8B-B14F-4D97-AF65-F5344CB8AC3E}">
        <p14:creationId xmlns:p14="http://schemas.microsoft.com/office/powerpoint/2010/main" val="149130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65A3C1-D30E-30DB-2DDD-69D9F8E2836A}"/>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F3880"/>
                </a:solidFill>
                <a:effectLst/>
                <a:uLnTx/>
                <a:uFillTx/>
                <a:latin typeface="PKF Global Sans"/>
                <a:ea typeface="+mn-ea"/>
                <a:cs typeface="+mn-cs"/>
              </a:rPr>
              <a:t>PKF Private Capital Solutions</a:t>
            </a:r>
          </a:p>
        </p:txBody>
      </p:sp>
      <p:sp>
        <p:nvSpPr>
          <p:cNvPr id="3" name="Slide Number Placeholder 2">
            <a:extLst>
              <a:ext uri="{FF2B5EF4-FFF2-40B4-BE49-F238E27FC236}">
                <a16:creationId xmlns:a16="http://schemas.microsoft.com/office/drawing/2014/main" id="{9C920633-3F31-022C-FF94-7DDF3CDEE5BB}"/>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607D40D-386B-4A5A-8268-9426B8BA40B6}" type="slidenum">
              <a:rPr kumimoji="0" lang="en-GB" sz="1800" b="0" i="0" u="none" strike="noStrike" kern="1200" cap="none" spc="0" normalizeH="0" baseline="0" noProof="0" smtClean="0">
                <a:ln>
                  <a:noFill/>
                </a:ln>
                <a:solidFill>
                  <a:srgbClr val="0F3880"/>
                </a:solidFill>
                <a:effectLst/>
                <a:uLnTx/>
                <a:uFillTx/>
                <a:latin typeface="PKF Global Sans"/>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GB" sz="1800" b="0" i="0" u="none" strike="noStrike" kern="1200" cap="none" spc="0" normalizeH="0" baseline="0" noProof="0">
              <a:ln>
                <a:noFill/>
              </a:ln>
              <a:solidFill>
                <a:srgbClr val="0F3880"/>
              </a:solidFill>
              <a:effectLst/>
              <a:uLnTx/>
              <a:uFillTx/>
              <a:latin typeface="PKF Global Sans"/>
              <a:ea typeface="+mn-ea"/>
              <a:cs typeface="+mn-cs"/>
            </a:endParaRPr>
          </a:p>
        </p:txBody>
      </p:sp>
      <p:sp>
        <p:nvSpPr>
          <p:cNvPr id="4" name="Title 3">
            <a:extLst>
              <a:ext uri="{FF2B5EF4-FFF2-40B4-BE49-F238E27FC236}">
                <a16:creationId xmlns:a16="http://schemas.microsoft.com/office/drawing/2014/main" id="{646893BF-D5DE-F3CC-EE71-E384E7D165AF}"/>
              </a:ext>
            </a:extLst>
          </p:cNvPr>
          <p:cNvSpPr>
            <a:spLocks noGrp="1"/>
          </p:cNvSpPr>
          <p:nvPr>
            <p:ph type="title"/>
          </p:nvPr>
        </p:nvSpPr>
        <p:spPr>
          <a:xfrm>
            <a:off x="633413" y="1848573"/>
            <a:ext cx="11226799" cy="1584324"/>
          </a:xfrm>
        </p:spPr>
        <p:txBody>
          <a:bodyPr/>
          <a:lstStyle/>
          <a:p>
            <a:r>
              <a:rPr lang="en-GB" dirty="0"/>
              <a:t>Private Capital Approach</a:t>
            </a:r>
          </a:p>
        </p:txBody>
      </p:sp>
      <p:sp>
        <p:nvSpPr>
          <p:cNvPr id="5" name="Text Placeholder 4">
            <a:extLst>
              <a:ext uri="{FF2B5EF4-FFF2-40B4-BE49-F238E27FC236}">
                <a16:creationId xmlns:a16="http://schemas.microsoft.com/office/drawing/2014/main" id="{18C03AA2-84AC-FCF8-5A40-2D80B33D8CF9}"/>
              </a:ext>
            </a:extLst>
          </p:cNvPr>
          <p:cNvSpPr>
            <a:spLocks noGrp="1"/>
          </p:cNvSpPr>
          <p:nvPr>
            <p:ph type="body" sz="quarter" idx="12"/>
          </p:nvPr>
        </p:nvSpPr>
        <p:spPr>
          <a:xfrm>
            <a:off x="633412" y="4681728"/>
            <a:ext cx="11226800" cy="5873745"/>
          </a:xfrm>
        </p:spPr>
        <p:txBody>
          <a:bodyPr/>
          <a:lstStyle/>
          <a:p>
            <a:pPr>
              <a:lnSpc>
                <a:spcPct val="100000"/>
              </a:lnSpc>
            </a:pPr>
            <a:r>
              <a:rPr lang="en-GB" sz="4400" dirty="0">
                <a:solidFill>
                  <a:srgbClr val="0A2455"/>
                </a:solidFill>
                <a:latin typeface="+mj-lt"/>
              </a:rPr>
              <a:t>Focus on Profitable Solutions </a:t>
            </a:r>
            <a:br>
              <a:rPr lang="en-GB" sz="4400" dirty="0">
                <a:solidFill>
                  <a:srgbClr val="0A2455"/>
                </a:solidFill>
                <a:latin typeface="+mj-lt"/>
              </a:rPr>
            </a:br>
            <a:r>
              <a:rPr lang="en-GB" sz="4400" dirty="0">
                <a:solidFill>
                  <a:srgbClr val="0A2455"/>
                </a:solidFill>
                <a:latin typeface="+mj-lt"/>
              </a:rPr>
              <a:t>to benefit Private Capital Clients</a:t>
            </a:r>
          </a:p>
          <a:p>
            <a:r>
              <a:rPr lang="en-GB" dirty="0"/>
              <a:t>We provide pragmatic solutions delivered by professionals with deep industry experience in a cost-efficient manner.  We leverage the PKF network with its private capital specialists and former industry participants to provide the best possible teams of experts to our clients.</a:t>
            </a:r>
          </a:p>
          <a:p>
            <a:endParaRPr lang="en-GB" dirty="0"/>
          </a:p>
          <a:p>
            <a:r>
              <a:rPr lang="en-GB" dirty="0"/>
              <a:t> </a:t>
            </a:r>
          </a:p>
          <a:p>
            <a:endParaRPr lang="en-GB" dirty="0"/>
          </a:p>
        </p:txBody>
      </p:sp>
      <p:pic>
        <p:nvPicPr>
          <p:cNvPr id="11" name="Picture Placeholder 10" descr="Hands holding a light bulb&#10;&#10;Description automatically generated">
            <a:extLst>
              <a:ext uri="{FF2B5EF4-FFF2-40B4-BE49-F238E27FC236}">
                <a16:creationId xmlns:a16="http://schemas.microsoft.com/office/drawing/2014/main" id="{3DAE3BC1-9F53-4AC4-B716-80822AE0D7E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t="28378" b="28378"/>
          <a:stretch>
            <a:fillRect/>
          </a:stretch>
        </p:blipFill>
        <p:spPr>
          <a:xfrm>
            <a:off x="12522200" y="3817811"/>
            <a:ext cx="11226800" cy="7272337"/>
          </a:xfrm>
        </p:spPr>
      </p:pic>
    </p:spTree>
    <p:extLst>
      <p:ext uri="{BB962C8B-B14F-4D97-AF65-F5344CB8AC3E}">
        <p14:creationId xmlns:p14="http://schemas.microsoft.com/office/powerpoint/2010/main" val="11565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B651-DF95-CD11-EBCA-886BA8031D64}"/>
              </a:ext>
            </a:extLst>
          </p:cNvPr>
          <p:cNvSpPr>
            <a:spLocks noGrp="1"/>
          </p:cNvSpPr>
          <p:nvPr>
            <p:ph type="title"/>
          </p:nvPr>
        </p:nvSpPr>
        <p:spPr>
          <a:xfrm>
            <a:off x="633412" y="2146407"/>
            <a:ext cx="14326171" cy="2425593"/>
          </a:xfrm>
        </p:spPr>
        <p:txBody>
          <a:bodyPr/>
          <a:lstStyle/>
          <a:p>
            <a:r>
              <a:rPr lang="en-GB" dirty="0"/>
              <a:t>Case Study for a client - </a:t>
            </a:r>
            <a:br>
              <a:rPr lang="en-GB" dirty="0"/>
            </a:br>
            <a:r>
              <a:rPr lang="en-GB" dirty="0">
                <a:solidFill>
                  <a:srgbClr val="0EB4DA"/>
                </a:solidFill>
              </a:rPr>
              <a:t>Our </a:t>
            </a:r>
            <a:r>
              <a:rPr lang="en-GB">
                <a:solidFill>
                  <a:srgbClr val="0EB4DA"/>
                </a:solidFill>
              </a:rPr>
              <a:t>client’s needs</a:t>
            </a:r>
            <a:endParaRPr lang="en-GB" dirty="0">
              <a:solidFill>
                <a:srgbClr val="0EB4DA"/>
              </a:solidFill>
            </a:endParaRPr>
          </a:p>
        </p:txBody>
      </p:sp>
      <p:sp>
        <p:nvSpPr>
          <p:cNvPr id="3" name="Footer Placeholder 2">
            <a:extLst>
              <a:ext uri="{FF2B5EF4-FFF2-40B4-BE49-F238E27FC236}">
                <a16:creationId xmlns:a16="http://schemas.microsoft.com/office/drawing/2014/main" id="{FA5C7D7F-A167-104B-D35C-3189D0BA0794}"/>
              </a:ext>
            </a:extLst>
          </p:cNvPr>
          <p:cNvSpPr>
            <a:spLocks noGrp="1"/>
          </p:cNvSpPr>
          <p:nvPr>
            <p:ph type="ftr" sz="quarter" idx="10"/>
          </p:nvPr>
        </p:nvSpPr>
        <p:spPr/>
        <p:txBody>
          <a:bodyPr/>
          <a:lstStyle/>
          <a:p>
            <a:r>
              <a:rPr lang="en-GB"/>
              <a:t>PKF Private Capital Solutions</a:t>
            </a:r>
          </a:p>
        </p:txBody>
      </p:sp>
      <p:sp>
        <p:nvSpPr>
          <p:cNvPr id="4" name="Slide Number Placeholder 3">
            <a:extLst>
              <a:ext uri="{FF2B5EF4-FFF2-40B4-BE49-F238E27FC236}">
                <a16:creationId xmlns:a16="http://schemas.microsoft.com/office/drawing/2014/main" id="{06FA80A3-BB0F-872B-4CE6-7C71B8313E6E}"/>
              </a:ext>
            </a:extLst>
          </p:cNvPr>
          <p:cNvSpPr>
            <a:spLocks noGrp="1"/>
          </p:cNvSpPr>
          <p:nvPr>
            <p:ph type="sldNum" sz="quarter" idx="11"/>
          </p:nvPr>
        </p:nvSpPr>
        <p:spPr/>
        <p:txBody>
          <a:bodyPr/>
          <a:lstStyle/>
          <a:p>
            <a:fld id="{1607D40D-386B-4A5A-8268-9426B8BA40B6}" type="slidenum">
              <a:rPr lang="en-GB" smtClean="0"/>
              <a:t>6</a:t>
            </a:fld>
            <a:endParaRPr lang="en-GB"/>
          </a:p>
        </p:txBody>
      </p:sp>
      <p:sp>
        <p:nvSpPr>
          <p:cNvPr id="5" name="Text Placeholder 4">
            <a:extLst>
              <a:ext uri="{FF2B5EF4-FFF2-40B4-BE49-F238E27FC236}">
                <a16:creationId xmlns:a16="http://schemas.microsoft.com/office/drawing/2014/main" id="{A5112228-6690-C263-84F8-5604BCA86FB5}"/>
              </a:ext>
            </a:extLst>
          </p:cNvPr>
          <p:cNvSpPr>
            <a:spLocks noGrp="1"/>
          </p:cNvSpPr>
          <p:nvPr>
            <p:ph type="body" sz="quarter" idx="12"/>
          </p:nvPr>
        </p:nvSpPr>
        <p:spPr>
          <a:xfrm>
            <a:off x="633412" y="4620409"/>
            <a:ext cx="14838236" cy="5559552"/>
          </a:xfrm>
        </p:spPr>
        <p:txBody>
          <a:bodyPr/>
          <a:lstStyle/>
          <a:p>
            <a:pPr>
              <a:lnSpc>
                <a:spcPts val="4600"/>
              </a:lnSpc>
            </a:pPr>
            <a:r>
              <a:rPr lang="en-US" sz="3200" dirty="0"/>
              <a:t>This leading global investment professional services organization firm with a proven track record in regulated investment management solutions was</a:t>
            </a:r>
            <a:r>
              <a:rPr lang="en-US" sz="3200" b="1" dirty="0"/>
              <a:t> expanding their operations in the United States</a:t>
            </a:r>
            <a:r>
              <a:rPr lang="en-US" sz="3200" dirty="0"/>
              <a:t>, specifically in New York City.  </a:t>
            </a:r>
          </a:p>
          <a:p>
            <a:pPr>
              <a:lnSpc>
                <a:spcPts val="4600"/>
              </a:lnSpc>
            </a:pPr>
            <a:r>
              <a:rPr lang="en-US" sz="3200" dirty="0"/>
              <a:t>Our client was </a:t>
            </a:r>
            <a:r>
              <a:rPr lang="en-US" sz="3200" b="1" dirty="0"/>
              <a:t>seeking to work with a firm with international capabilities</a:t>
            </a:r>
            <a:r>
              <a:rPr lang="en-US" sz="3200" dirty="0"/>
              <a:t> that could guide them through this new hurdle as they expanded their global footprint. The investment firm was </a:t>
            </a:r>
            <a:r>
              <a:rPr lang="en-US" sz="3200" b="1" dirty="0"/>
              <a:t>looking for a “one-stop” solution provider</a:t>
            </a:r>
            <a:r>
              <a:rPr lang="en-US" sz="3200" dirty="0"/>
              <a:t> at a non-Big Four price point.  </a:t>
            </a:r>
          </a:p>
          <a:p>
            <a:pPr>
              <a:lnSpc>
                <a:spcPts val="4600"/>
              </a:lnSpc>
            </a:pPr>
            <a:r>
              <a:rPr lang="en-US" sz="3200" dirty="0"/>
              <a:t>The required services included: </a:t>
            </a:r>
            <a:r>
              <a:rPr lang="en-US" sz="3200" b="1" dirty="0"/>
              <a:t>structural and tax advice &amp; reporting (for both the new firm and its principals), bookkeeping services, and strategic CFO advice</a:t>
            </a:r>
            <a:r>
              <a:rPr lang="en-US" sz="3200" dirty="0"/>
              <a:t>. </a:t>
            </a:r>
            <a:endParaRPr lang="en-GB" sz="3200" dirty="0"/>
          </a:p>
          <a:p>
            <a:endParaRPr lang="en-GB" dirty="0"/>
          </a:p>
        </p:txBody>
      </p:sp>
      <p:sp>
        <p:nvSpPr>
          <p:cNvPr id="7" name="Rectangle: Rounded Corners 6">
            <a:extLst>
              <a:ext uri="{FF2B5EF4-FFF2-40B4-BE49-F238E27FC236}">
                <a16:creationId xmlns:a16="http://schemas.microsoft.com/office/drawing/2014/main" id="{006C23AC-5A8B-9D03-A4E8-28A0797F1772}"/>
              </a:ext>
            </a:extLst>
          </p:cNvPr>
          <p:cNvSpPr/>
          <p:nvPr/>
        </p:nvSpPr>
        <p:spPr>
          <a:xfrm>
            <a:off x="17129188" y="4572000"/>
            <a:ext cx="6621400" cy="6949440"/>
          </a:xfrm>
          <a:prstGeom prst="roundRect">
            <a:avLst>
              <a:gd name="adj" fmla="val 3168"/>
            </a:avLst>
          </a:prstGeom>
          <a:solidFill>
            <a:srgbClr val="E7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97B1BC59-7757-E272-8701-51C2F95C73F6}"/>
              </a:ext>
            </a:extLst>
          </p:cNvPr>
          <p:cNvSpPr txBox="1">
            <a:spLocks/>
          </p:cNvSpPr>
          <p:nvPr/>
        </p:nvSpPr>
        <p:spPr>
          <a:xfrm>
            <a:off x="16824960" y="5669280"/>
            <a:ext cx="6621400" cy="5065776"/>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ts val="4600"/>
              </a:lnSpc>
              <a:spcAft>
                <a:spcPts val="800"/>
              </a:spcAft>
              <a:buNone/>
            </a:pPr>
            <a:endParaRPr lang="en-GB" sz="3400" dirty="0">
              <a:solidFill>
                <a:srgbClr val="0A2455"/>
              </a:solidFill>
              <a:latin typeface="+mj-lt"/>
              <a:cs typeface="Arial" panose="020B0604020202020204" pitchFamily="34" charset="0"/>
            </a:endParaRPr>
          </a:p>
        </p:txBody>
      </p:sp>
      <p:pic>
        <p:nvPicPr>
          <p:cNvPr id="8" name="Picture 7">
            <a:extLst>
              <a:ext uri="{FF2B5EF4-FFF2-40B4-BE49-F238E27FC236}">
                <a16:creationId xmlns:a16="http://schemas.microsoft.com/office/drawing/2014/main" id="{A0B2AFC5-562F-2FE9-C74B-F5BC087D10E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15389" r="34215" b="30146"/>
          <a:stretch>
            <a:fillRect/>
          </a:stretch>
        </p:blipFill>
        <p:spPr bwMode="auto">
          <a:xfrm>
            <a:off x="19276209" y="4904978"/>
            <a:ext cx="3906044" cy="3906044"/>
          </a:xfrm>
          <a:custGeom>
            <a:avLst/>
            <a:gdLst>
              <a:gd name="connsiteX0" fmla="*/ 1053944 w 2107888"/>
              <a:gd name="connsiteY0" fmla="*/ 0 h 2107888"/>
              <a:gd name="connsiteX1" fmla="*/ 2107888 w 2107888"/>
              <a:gd name="connsiteY1" fmla="*/ 1053944 h 2107888"/>
              <a:gd name="connsiteX2" fmla="*/ 1053944 w 2107888"/>
              <a:gd name="connsiteY2" fmla="*/ 2107888 h 2107888"/>
              <a:gd name="connsiteX3" fmla="*/ 0 w 2107888"/>
              <a:gd name="connsiteY3" fmla="*/ 1053944 h 2107888"/>
              <a:gd name="connsiteX4" fmla="*/ 1053944 w 2107888"/>
              <a:gd name="connsiteY4" fmla="*/ 0 h 2107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888" h="2107888">
                <a:moveTo>
                  <a:pt x="1053944" y="0"/>
                </a:moveTo>
                <a:cubicBezTo>
                  <a:pt x="1636021" y="0"/>
                  <a:pt x="2107888" y="471867"/>
                  <a:pt x="2107888" y="1053944"/>
                </a:cubicBezTo>
                <a:cubicBezTo>
                  <a:pt x="2107888" y="1636021"/>
                  <a:pt x="1636021" y="2107888"/>
                  <a:pt x="1053944" y="2107888"/>
                </a:cubicBezTo>
                <a:cubicBezTo>
                  <a:pt x="471867" y="2107888"/>
                  <a:pt x="0" y="1636021"/>
                  <a:pt x="0" y="1053944"/>
                </a:cubicBezTo>
                <a:cubicBezTo>
                  <a:pt x="0" y="471867"/>
                  <a:pt x="471867" y="0"/>
                  <a:pt x="1053944" y="0"/>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a16="http://schemas.microsoft.com/office/drawing/2014/main" id="{FD5D5175-716C-706F-18D6-5DB9A95EA651}"/>
              </a:ext>
            </a:extLst>
          </p:cNvPr>
          <p:cNvSpPr txBox="1"/>
          <p:nvPr/>
        </p:nvSpPr>
        <p:spPr>
          <a:xfrm>
            <a:off x="17631307" y="9395131"/>
            <a:ext cx="5550946" cy="1569660"/>
          </a:xfrm>
          <a:prstGeom prst="rect">
            <a:avLst/>
          </a:prstGeom>
          <a:noFill/>
        </p:spPr>
        <p:txBody>
          <a:bodyPr wrap="square" lIns="91440" tIns="45720" rIns="91440" bIns="45720" anchor="t">
            <a:spAutoFit/>
          </a:bodyPr>
          <a:lstStyle/>
          <a:p>
            <a:pPr algn="r"/>
            <a:r>
              <a:rPr lang="en-US" sz="3200" dirty="0">
                <a:solidFill>
                  <a:srgbClr val="0A2455"/>
                </a:solidFill>
                <a:latin typeface="+mj-lt"/>
                <a:cs typeface="Calibri" panose="020F0502020204030204" pitchFamily="34" charset="0"/>
              </a:rPr>
              <a:t>Mike Stellwagen</a:t>
            </a:r>
            <a:br>
              <a:rPr lang="en-US" sz="3200" dirty="0">
                <a:solidFill>
                  <a:srgbClr val="0A2455"/>
                </a:solidFill>
                <a:latin typeface="+mj-lt"/>
                <a:cs typeface="Calibri" panose="020F0502020204030204" pitchFamily="34" charset="0"/>
              </a:rPr>
            </a:br>
            <a:r>
              <a:rPr lang="en-US" sz="3200" dirty="0">
                <a:solidFill>
                  <a:srgbClr val="0A2455"/>
                </a:solidFill>
                <a:latin typeface="+mj-lt"/>
                <a:cs typeface="Calibri" panose="020F0502020204030204" pitchFamily="34" charset="0"/>
              </a:rPr>
              <a:t>New York</a:t>
            </a:r>
          </a:p>
          <a:p>
            <a:pPr algn="r"/>
            <a:r>
              <a:rPr lang="en-US" sz="3200" dirty="0">
                <a:solidFill>
                  <a:srgbClr val="0A2455"/>
                </a:solidFill>
                <a:cs typeface="Calibri" panose="020F0502020204030204" pitchFamily="34" charset="0"/>
                <a:hlinkClick r:id="rId4">
                  <a:extLst>
                    <a:ext uri="{A12FA001-AC4F-418D-AE19-62706E023703}">
                      <ahyp:hlinkClr xmlns:ahyp="http://schemas.microsoft.com/office/drawing/2018/hyperlinkcolor" val="tx"/>
                    </a:ext>
                  </a:extLst>
                </a:hlinkClick>
              </a:rPr>
              <a:t>mstellwagen@pkfod.com</a:t>
            </a:r>
            <a:endParaRPr lang="en-US" sz="3200" dirty="0">
              <a:solidFill>
                <a:srgbClr val="0A2455"/>
              </a:solidFill>
              <a:cs typeface="Calibri" panose="020F0502020204030204" pitchFamily="34" charset="0"/>
            </a:endParaRPr>
          </a:p>
        </p:txBody>
      </p:sp>
    </p:spTree>
    <p:extLst>
      <p:ext uri="{BB962C8B-B14F-4D97-AF65-F5344CB8AC3E}">
        <p14:creationId xmlns:p14="http://schemas.microsoft.com/office/powerpoint/2010/main" val="84067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B651-DF95-CD11-EBCA-886BA8031D64}"/>
              </a:ext>
            </a:extLst>
          </p:cNvPr>
          <p:cNvSpPr>
            <a:spLocks noGrp="1"/>
          </p:cNvSpPr>
          <p:nvPr>
            <p:ph type="title"/>
          </p:nvPr>
        </p:nvSpPr>
        <p:spPr>
          <a:xfrm>
            <a:off x="633412" y="2987676"/>
            <a:ext cx="14326171" cy="1584324"/>
          </a:xfrm>
        </p:spPr>
        <p:txBody>
          <a:bodyPr/>
          <a:lstStyle/>
          <a:p>
            <a:r>
              <a:rPr lang="en-GB" dirty="0"/>
              <a:t>PKF solution and results</a:t>
            </a:r>
          </a:p>
        </p:txBody>
      </p:sp>
      <p:sp>
        <p:nvSpPr>
          <p:cNvPr id="3" name="Footer Placeholder 2">
            <a:extLst>
              <a:ext uri="{FF2B5EF4-FFF2-40B4-BE49-F238E27FC236}">
                <a16:creationId xmlns:a16="http://schemas.microsoft.com/office/drawing/2014/main" id="{FA5C7D7F-A167-104B-D35C-3189D0BA0794}"/>
              </a:ext>
            </a:extLst>
          </p:cNvPr>
          <p:cNvSpPr>
            <a:spLocks noGrp="1"/>
          </p:cNvSpPr>
          <p:nvPr>
            <p:ph type="ftr" sz="quarter" idx="10"/>
          </p:nvPr>
        </p:nvSpPr>
        <p:spPr/>
        <p:txBody>
          <a:bodyPr/>
          <a:lstStyle/>
          <a:p>
            <a:r>
              <a:rPr lang="en-GB"/>
              <a:t>PKF Private Capital Solutions</a:t>
            </a:r>
          </a:p>
        </p:txBody>
      </p:sp>
      <p:sp>
        <p:nvSpPr>
          <p:cNvPr id="4" name="Slide Number Placeholder 3">
            <a:extLst>
              <a:ext uri="{FF2B5EF4-FFF2-40B4-BE49-F238E27FC236}">
                <a16:creationId xmlns:a16="http://schemas.microsoft.com/office/drawing/2014/main" id="{06FA80A3-BB0F-872B-4CE6-7C71B8313E6E}"/>
              </a:ext>
            </a:extLst>
          </p:cNvPr>
          <p:cNvSpPr>
            <a:spLocks noGrp="1"/>
          </p:cNvSpPr>
          <p:nvPr>
            <p:ph type="sldNum" sz="quarter" idx="11"/>
          </p:nvPr>
        </p:nvSpPr>
        <p:spPr/>
        <p:txBody>
          <a:bodyPr/>
          <a:lstStyle/>
          <a:p>
            <a:fld id="{1607D40D-386B-4A5A-8268-9426B8BA40B6}" type="slidenum">
              <a:rPr lang="en-GB" smtClean="0"/>
              <a:t>7</a:t>
            </a:fld>
            <a:endParaRPr lang="en-GB"/>
          </a:p>
        </p:txBody>
      </p:sp>
      <p:sp>
        <p:nvSpPr>
          <p:cNvPr id="5" name="Text Placeholder 4">
            <a:extLst>
              <a:ext uri="{FF2B5EF4-FFF2-40B4-BE49-F238E27FC236}">
                <a16:creationId xmlns:a16="http://schemas.microsoft.com/office/drawing/2014/main" id="{A5112228-6690-C263-84F8-5604BCA86FB5}"/>
              </a:ext>
            </a:extLst>
          </p:cNvPr>
          <p:cNvSpPr>
            <a:spLocks noGrp="1"/>
          </p:cNvSpPr>
          <p:nvPr>
            <p:ph type="body" sz="quarter" idx="12"/>
          </p:nvPr>
        </p:nvSpPr>
        <p:spPr>
          <a:xfrm>
            <a:off x="633413" y="4509863"/>
            <a:ext cx="22812948" cy="5559552"/>
          </a:xfrm>
        </p:spPr>
        <p:txBody>
          <a:bodyPr/>
          <a:lstStyle/>
          <a:p>
            <a:pPr algn="just">
              <a:lnSpc>
                <a:spcPct val="107000"/>
              </a:lnSpc>
              <a:spcAft>
                <a:spcPts val="800"/>
              </a:spcAft>
            </a:pPr>
            <a:r>
              <a:rPr lang="en-US" sz="3200" dirty="0"/>
              <a:t>PKF invested the time to </a:t>
            </a:r>
            <a:r>
              <a:rPr lang="en-US" sz="3200" b="1" dirty="0"/>
              <a:t>understand the clients’ needs and challenges</a:t>
            </a:r>
            <a:r>
              <a:rPr lang="en-US" sz="3200" dirty="0"/>
              <a:t>.  Having the ability to </a:t>
            </a:r>
            <a:r>
              <a:rPr lang="en-US" sz="3200" b="1" dirty="0"/>
              <a:t>draw from our international network</a:t>
            </a:r>
            <a:r>
              <a:rPr lang="en-US" sz="3200" dirty="0"/>
              <a:t> of PKF affiliated member firms, we were able to offer pragmatic solutions for their needs.</a:t>
            </a:r>
            <a:endParaRPr lang="en-GB" sz="3200" dirty="0"/>
          </a:p>
          <a:p>
            <a:pPr>
              <a:lnSpc>
                <a:spcPct val="107000"/>
              </a:lnSpc>
              <a:spcAft>
                <a:spcPts val="800"/>
              </a:spcAft>
            </a:pPr>
            <a:r>
              <a:rPr lang="en-US" sz="3200" dirty="0"/>
              <a:t>PKF has become their trusted valued business advisor providing the following services:</a:t>
            </a:r>
            <a:endParaRPr lang="en-GB" sz="3200" dirty="0"/>
          </a:p>
          <a:p>
            <a:endParaRPr lang="en-GB" dirty="0"/>
          </a:p>
        </p:txBody>
      </p:sp>
      <p:sp>
        <p:nvSpPr>
          <p:cNvPr id="7" name="Rectangle: Rounded Corners 6">
            <a:extLst>
              <a:ext uri="{FF2B5EF4-FFF2-40B4-BE49-F238E27FC236}">
                <a16:creationId xmlns:a16="http://schemas.microsoft.com/office/drawing/2014/main" id="{006C23AC-5A8B-9D03-A4E8-28A0797F1772}"/>
              </a:ext>
            </a:extLst>
          </p:cNvPr>
          <p:cNvSpPr/>
          <p:nvPr/>
        </p:nvSpPr>
        <p:spPr>
          <a:xfrm>
            <a:off x="633413" y="6858000"/>
            <a:ext cx="23117176" cy="5329080"/>
          </a:xfrm>
          <a:prstGeom prst="roundRect">
            <a:avLst>
              <a:gd name="adj" fmla="val 3168"/>
            </a:avLst>
          </a:prstGeom>
          <a:solidFill>
            <a:srgbClr val="E7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97B1BC59-7757-E272-8701-51C2F95C73F6}"/>
              </a:ext>
            </a:extLst>
          </p:cNvPr>
          <p:cNvSpPr txBox="1">
            <a:spLocks/>
          </p:cNvSpPr>
          <p:nvPr/>
        </p:nvSpPr>
        <p:spPr>
          <a:xfrm>
            <a:off x="16824960" y="5669280"/>
            <a:ext cx="6621400" cy="5065776"/>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ts val="4600"/>
              </a:lnSpc>
              <a:spcAft>
                <a:spcPts val="800"/>
              </a:spcAft>
              <a:buNone/>
            </a:pPr>
            <a:endParaRPr lang="en-GB" sz="3400" dirty="0">
              <a:solidFill>
                <a:srgbClr val="0A2455"/>
              </a:solidFill>
              <a:latin typeface="+mj-lt"/>
              <a:cs typeface="Arial" panose="020B0604020202020204" pitchFamily="34" charset="0"/>
            </a:endParaRPr>
          </a:p>
        </p:txBody>
      </p:sp>
      <p:sp>
        <p:nvSpPr>
          <p:cNvPr id="10" name="Text Placeholder 6">
            <a:extLst>
              <a:ext uri="{FF2B5EF4-FFF2-40B4-BE49-F238E27FC236}">
                <a16:creationId xmlns:a16="http://schemas.microsoft.com/office/drawing/2014/main" id="{CB6B42DE-6ECC-7CF8-B3DA-DEC383D0925C}"/>
              </a:ext>
            </a:extLst>
          </p:cNvPr>
          <p:cNvSpPr txBox="1">
            <a:spLocks/>
          </p:cNvSpPr>
          <p:nvPr/>
        </p:nvSpPr>
        <p:spPr>
          <a:xfrm>
            <a:off x="1636887" y="7387562"/>
            <a:ext cx="23020906" cy="3965794"/>
          </a:xfrm>
          <a:prstGeom prst="rect">
            <a:avLst/>
          </a:prstGeom>
        </p:spPr>
        <p:txBody>
          <a:bodyPr numCol="2" spcCol="720000"/>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7200" lvl="0" indent="-457200">
              <a:buFont typeface="Arial" panose="020B0604020202020204" pitchFamily="34" charset="0"/>
              <a:buChar char="•"/>
            </a:pPr>
            <a:r>
              <a:rPr lang="en-US" dirty="0">
                <a:solidFill>
                  <a:srgbClr val="0A2455"/>
                </a:solidFill>
                <a:latin typeface="+mj-lt"/>
              </a:rPr>
              <a:t>Establishment of transfer pricing policies &amp; procedures;</a:t>
            </a:r>
            <a:endParaRPr lang="en-GB" dirty="0">
              <a:solidFill>
                <a:srgbClr val="0A2455"/>
              </a:solidFill>
              <a:latin typeface="+mj-lt"/>
            </a:endParaRPr>
          </a:p>
          <a:p>
            <a:pPr marL="457200" lvl="0" indent="-457200">
              <a:buFont typeface="Arial" panose="020B0604020202020204" pitchFamily="34" charset="0"/>
              <a:buChar char="•"/>
            </a:pPr>
            <a:r>
              <a:rPr lang="en-US" dirty="0">
                <a:solidFill>
                  <a:srgbClr val="0A2455"/>
                </a:solidFill>
                <a:latin typeface="+mj-lt"/>
              </a:rPr>
              <a:t>Tax structuring and return services:</a:t>
            </a:r>
            <a:endParaRPr lang="en-GB" dirty="0">
              <a:solidFill>
                <a:srgbClr val="0A2455"/>
              </a:solidFill>
              <a:latin typeface="+mj-lt"/>
            </a:endParaRPr>
          </a:p>
          <a:p>
            <a:pPr lvl="2">
              <a:spcBef>
                <a:spcPts val="2000"/>
              </a:spcBef>
            </a:pPr>
            <a:r>
              <a:rPr lang="en-US" dirty="0">
                <a:solidFill>
                  <a:srgbClr val="0A2455"/>
                </a:solidFill>
                <a:latin typeface="+mj-lt"/>
              </a:rPr>
              <a:t>Entity level tax returns;</a:t>
            </a:r>
            <a:endParaRPr lang="en-GB" dirty="0">
              <a:solidFill>
                <a:srgbClr val="0A2455"/>
              </a:solidFill>
              <a:latin typeface="+mj-lt"/>
            </a:endParaRPr>
          </a:p>
          <a:p>
            <a:pPr lvl="2">
              <a:spcBef>
                <a:spcPts val="2000"/>
              </a:spcBef>
            </a:pPr>
            <a:r>
              <a:rPr lang="en-US" dirty="0">
                <a:solidFill>
                  <a:srgbClr val="0A2455"/>
                </a:solidFill>
                <a:latin typeface="+mj-lt"/>
              </a:rPr>
              <a:t>Establishment of “tax nexus” for foreign Principals;</a:t>
            </a:r>
            <a:endParaRPr lang="en-GB" dirty="0">
              <a:solidFill>
                <a:srgbClr val="0A2455"/>
              </a:solidFill>
              <a:latin typeface="+mj-lt"/>
            </a:endParaRPr>
          </a:p>
          <a:p>
            <a:pPr lvl="2">
              <a:spcBef>
                <a:spcPts val="2000"/>
              </a:spcBef>
            </a:pPr>
            <a:r>
              <a:rPr lang="en-US" dirty="0">
                <a:solidFill>
                  <a:srgbClr val="0A2455"/>
                </a:solidFill>
                <a:latin typeface="+mj-lt"/>
              </a:rPr>
              <a:t>State and local tax consulting;</a:t>
            </a:r>
            <a:endParaRPr lang="en-GB" dirty="0">
              <a:solidFill>
                <a:srgbClr val="0A2455"/>
              </a:solidFill>
              <a:latin typeface="+mj-lt"/>
            </a:endParaRPr>
          </a:p>
          <a:p>
            <a:pPr lvl="0"/>
            <a:endParaRPr lang="en-US" dirty="0">
              <a:solidFill>
                <a:srgbClr val="0A2455"/>
              </a:solidFill>
              <a:latin typeface="+mj-lt"/>
            </a:endParaRPr>
          </a:p>
          <a:p>
            <a:pPr lvl="0"/>
            <a:endParaRPr lang="en-US" dirty="0">
              <a:solidFill>
                <a:srgbClr val="0A2455"/>
              </a:solidFill>
              <a:latin typeface="+mj-lt"/>
            </a:endParaRPr>
          </a:p>
          <a:p>
            <a:pPr marL="457200" lvl="0" indent="-457200">
              <a:buFont typeface="Arial" panose="020B0604020202020204" pitchFamily="34" charset="0"/>
              <a:buChar char="•"/>
            </a:pPr>
            <a:r>
              <a:rPr lang="en-US" dirty="0">
                <a:solidFill>
                  <a:srgbClr val="0A2455"/>
                </a:solidFill>
                <a:latin typeface="+mj-lt"/>
              </a:rPr>
              <a:t>Outsourced CFO &amp; Bookkeeping services:</a:t>
            </a:r>
            <a:endParaRPr lang="en-GB" dirty="0">
              <a:solidFill>
                <a:srgbClr val="0A2455"/>
              </a:solidFill>
              <a:latin typeface="+mj-lt"/>
            </a:endParaRPr>
          </a:p>
          <a:p>
            <a:pPr lvl="2">
              <a:spcBef>
                <a:spcPts val="2000"/>
              </a:spcBef>
            </a:pPr>
            <a:r>
              <a:rPr lang="en-US" dirty="0">
                <a:solidFill>
                  <a:srgbClr val="0A2455"/>
                </a:solidFill>
                <a:latin typeface="+mj-lt"/>
              </a:rPr>
              <a:t>Monthly financial statements;</a:t>
            </a:r>
            <a:endParaRPr lang="en-GB" dirty="0">
              <a:solidFill>
                <a:srgbClr val="0A2455"/>
              </a:solidFill>
              <a:latin typeface="+mj-lt"/>
            </a:endParaRPr>
          </a:p>
          <a:p>
            <a:pPr lvl="2">
              <a:spcBef>
                <a:spcPts val="2000"/>
              </a:spcBef>
            </a:pPr>
            <a:r>
              <a:rPr lang="en-US" dirty="0">
                <a:solidFill>
                  <a:srgbClr val="0A2455"/>
                </a:solidFill>
                <a:latin typeface="+mj-lt"/>
              </a:rPr>
              <a:t>Bill pay;</a:t>
            </a:r>
            <a:endParaRPr lang="en-GB" dirty="0">
              <a:solidFill>
                <a:srgbClr val="0A2455"/>
              </a:solidFill>
              <a:latin typeface="+mj-lt"/>
            </a:endParaRPr>
          </a:p>
          <a:p>
            <a:pPr lvl="2">
              <a:spcBef>
                <a:spcPts val="2000"/>
              </a:spcBef>
            </a:pPr>
            <a:r>
              <a:rPr lang="en-US" dirty="0">
                <a:solidFill>
                  <a:srgbClr val="0A2455"/>
                </a:solidFill>
                <a:latin typeface="+mj-lt"/>
              </a:rPr>
              <a:t>Payroll processing;</a:t>
            </a:r>
            <a:endParaRPr lang="en-GB" dirty="0">
              <a:solidFill>
                <a:srgbClr val="0A2455"/>
              </a:solidFill>
              <a:latin typeface="+mj-lt"/>
            </a:endParaRPr>
          </a:p>
          <a:p>
            <a:pPr lvl="2">
              <a:spcBef>
                <a:spcPts val="2000"/>
              </a:spcBef>
            </a:pPr>
            <a:r>
              <a:rPr lang="en-US" dirty="0">
                <a:solidFill>
                  <a:srgbClr val="0A2455"/>
                </a:solidFill>
                <a:latin typeface="+mj-lt"/>
              </a:rPr>
              <a:t>Strategic oversight.</a:t>
            </a:r>
            <a:endParaRPr lang="en-GB" dirty="0">
              <a:solidFill>
                <a:srgbClr val="0A2455"/>
              </a:solidFill>
              <a:latin typeface="+mj-lt"/>
            </a:endParaRPr>
          </a:p>
          <a:p>
            <a:pPr marL="457200" lvl="0" indent="-457200">
              <a:lnSpc>
                <a:spcPct val="107000"/>
              </a:lnSpc>
              <a:spcAft>
                <a:spcPts val="800"/>
              </a:spcAft>
              <a:buFont typeface="Arial" panose="020B0604020202020204" pitchFamily="34" charset="0"/>
              <a:buChar char="•"/>
            </a:pPr>
            <a:r>
              <a:rPr lang="en-US" dirty="0">
                <a:solidFill>
                  <a:srgbClr val="0A2455"/>
                </a:solidFill>
                <a:latin typeface="+mj-lt"/>
              </a:rPr>
              <a:t>Ad hoc consulting services as needed. </a:t>
            </a:r>
            <a:endParaRPr lang="en-GB" dirty="0">
              <a:solidFill>
                <a:srgbClr val="0A2455"/>
              </a:solidFill>
              <a:latin typeface="+mj-lt"/>
            </a:endParaRPr>
          </a:p>
          <a:p>
            <a:endParaRPr lang="en-GB" dirty="0">
              <a:solidFill>
                <a:srgbClr val="0A2455"/>
              </a:solidFill>
              <a:latin typeface="+mj-lt"/>
            </a:endParaRPr>
          </a:p>
        </p:txBody>
      </p:sp>
    </p:spTree>
    <p:extLst>
      <p:ext uri="{BB962C8B-B14F-4D97-AF65-F5344CB8AC3E}">
        <p14:creationId xmlns:p14="http://schemas.microsoft.com/office/powerpoint/2010/main" val="263113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B651-DF95-CD11-EBCA-886BA8031D64}"/>
              </a:ext>
            </a:extLst>
          </p:cNvPr>
          <p:cNvSpPr>
            <a:spLocks noGrp="1"/>
          </p:cNvSpPr>
          <p:nvPr>
            <p:ph type="title"/>
          </p:nvPr>
        </p:nvSpPr>
        <p:spPr>
          <a:xfrm>
            <a:off x="633412" y="2146407"/>
            <a:ext cx="14326171" cy="2425593"/>
          </a:xfrm>
        </p:spPr>
        <p:txBody>
          <a:bodyPr/>
          <a:lstStyle/>
          <a:p>
            <a:r>
              <a:rPr lang="en-GB" dirty="0"/>
              <a:t>Case Study for a client - </a:t>
            </a:r>
            <a:br>
              <a:rPr lang="en-GB" dirty="0"/>
            </a:br>
            <a:r>
              <a:rPr lang="en-GB" dirty="0">
                <a:solidFill>
                  <a:srgbClr val="0EB4DA"/>
                </a:solidFill>
              </a:rPr>
              <a:t>Rockpool Investments</a:t>
            </a:r>
          </a:p>
        </p:txBody>
      </p:sp>
      <p:sp>
        <p:nvSpPr>
          <p:cNvPr id="3" name="Footer Placeholder 2">
            <a:extLst>
              <a:ext uri="{FF2B5EF4-FFF2-40B4-BE49-F238E27FC236}">
                <a16:creationId xmlns:a16="http://schemas.microsoft.com/office/drawing/2014/main" id="{FA5C7D7F-A167-104B-D35C-3189D0BA0794}"/>
              </a:ext>
            </a:extLst>
          </p:cNvPr>
          <p:cNvSpPr>
            <a:spLocks noGrp="1"/>
          </p:cNvSpPr>
          <p:nvPr>
            <p:ph type="ftr" sz="quarter" idx="10"/>
          </p:nvPr>
        </p:nvSpPr>
        <p:spPr/>
        <p:txBody>
          <a:bodyPr/>
          <a:lstStyle/>
          <a:p>
            <a:r>
              <a:rPr lang="en-GB"/>
              <a:t>PKF Private Capital Solutions</a:t>
            </a:r>
          </a:p>
        </p:txBody>
      </p:sp>
      <p:sp>
        <p:nvSpPr>
          <p:cNvPr id="4" name="Slide Number Placeholder 3">
            <a:extLst>
              <a:ext uri="{FF2B5EF4-FFF2-40B4-BE49-F238E27FC236}">
                <a16:creationId xmlns:a16="http://schemas.microsoft.com/office/drawing/2014/main" id="{06FA80A3-BB0F-872B-4CE6-7C71B8313E6E}"/>
              </a:ext>
            </a:extLst>
          </p:cNvPr>
          <p:cNvSpPr>
            <a:spLocks noGrp="1"/>
          </p:cNvSpPr>
          <p:nvPr>
            <p:ph type="sldNum" sz="quarter" idx="11"/>
          </p:nvPr>
        </p:nvSpPr>
        <p:spPr/>
        <p:txBody>
          <a:bodyPr/>
          <a:lstStyle/>
          <a:p>
            <a:fld id="{1607D40D-386B-4A5A-8268-9426B8BA40B6}" type="slidenum">
              <a:rPr lang="en-GB" smtClean="0"/>
              <a:t>8</a:t>
            </a:fld>
            <a:endParaRPr lang="en-GB"/>
          </a:p>
        </p:txBody>
      </p:sp>
      <p:sp>
        <p:nvSpPr>
          <p:cNvPr id="5" name="Text Placeholder 4">
            <a:extLst>
              <a:ext uri="{FF2B5EF4-FFF2-40B4-BE49-F238E27FC236}">
                <a16:creationId xmlns:a16="http://schemas.microsoft.com/office/drawing/2014/main" id="{A5112228-6690-C263-84F8-5604BCA86FB5}"/>
              </a:ext>
            </a:extLst>
          </p:cNvPr>
          <p:cNvSpPr>
            <a:spLocks noGrp="1"/>
          </p:cNvSpPr>
          <p:nvPr>
            <p:ph type="body" sz="quarter" idx="12"/>
          </p:nvPr>
        </p:nvSpPr>
        <p:spPr>
          <a:xfrm>
            <a:off x="633413" y="4620409"/>
            <a:ext cx="13273974" cy="5559552"/>
          </a:xfrm>
        </p:spPr>
        <p:txBody>
          <a:bodyPr/>
          <a:lstStyle/>
          <a:p>
            <a:pPr>
              <a:lnSpc>
                <a:spcPts val="4600"/>
              </a:lnSpc>
            </a:pPr>
            <a:r>
              <a:rPr lang="en-GB" sz="3200" dirty="0"/>
              <a:t>Rockpool Investments is a private equity firm which provides equity and loan financing of between £5 million and £15 million to profitable UK-based companies and has invested more than £650 million since inception in 2012.</a:t>
            </a:r>
          </a:p>
          <a:p>
            <a:pPr>
              <a:lnSpc>
                <a:spcPct val="120000"/>
              </a:lnSpc>
              <a:spcAft>
                <a:spcPts val="600"/>
              </a:spcAft>
            </a:pPr>
            <a:r>
              <a:rPr lang="en-GB" sz="3200" dirty="0"/>
              <a:t>We have worked with Rockpool for over three years; providing full suite of corporate finance, tax and compliance services, including</a:t>
            </a:r>
          </a:p>
          <a:p>
            <a:pPr marL="457200" indent="-457200">
              <a:lnSpc>
                <a:spcPct val="150000"/>
              </a:lnSpc>
              <a:spcBef>
                <a:spcPts val="600"/>
              </a:spcBef>
              <a:spcAft>
                <a:spcPts val="600"/>
              </a:spcAft>
              <a:buFont typeface="Arial" panose="020B0604020202020204" pitchFamily="34" charset="0"/>
              <a:buChar char="•"/>
            </a:pPr>
            <a:r>
              <a:rPr lang="en-GB" sz="3200" dirty="0"/>
              <a:t>Financial due diligence and buyside advisory</a:t>
            </a:r>
          </a:p>
          <a:p>
            <a:pPr marL="457200" indent="-457200">
              <a:lnSpc>
                <a:spcPct val="150000"/>
              </a:lnSpc>
              <a:spcBef>
                <a:spcPts val="600"/>
              </a:spcBef>
              <a:spcAft>
                <a:spcPts val="600"/>
              </a:spcAft>
              <a:buFont typeface="Arial" panose="020B0604020202020204" pitchFamily="34" charset="0"/>
              <a:buChar char="•"/>
            </a:pPr>
            <a:r>
              <a:rPr lang="en-GB" sz="3200" dirty="0"/>
              <a:t>Tax due diligence and structuring</a:t>
            </a:r>
          </a:p>
          <a:p>
            <a:pPr marL="457200" indent="-457200">
              <a:lnSpc>
                <a:spcPct val="150000"/>
              </a:lnSpc>
              <a:spcBef>
                <a:spcPts val="600"/>
              </a:spcBef>
              <a:spcAft>
                <a:spcPts val="600"/>
              </a:spcAft>
              <a:buFont typeface="Arial" panose="020B0604020202020204" pitchFamily="34" charset="0"/>
              <a:buChar char="•"/>
            </a:pPr>
            <a:r>
              <a:rPr lang="en-GB" sz="3200" dirty="0"/>
              <a:t>Financial modelling</a:t>
            </a:r>
          </a:p>
          <a:p>
            <a:pPr marL="457200" indent="-457200">
              <a:lnSpc>
                <a:spcPct val="150000"/>
              </a:lnSpc>
              <a:spcBef>
                <a:spcPts val="600"/>
              </a:spcBef>
              <a:spcAft>
                <a:spcPts val="600"/>
              </a:spcAft>
              <a:buFont typeface="Arial" panose="020B0604020202020204" pitchFamily="34" charset="0"/>
              <a:buChar char="•"/>
            </a:pPr>
            <a:r>
              <a:rPr lang="en-GB" sz="3200" dirty="0"/>
              <a:t>Debt advisory services to portfolio companies</a:t>
            </a:r>
          </a:p>
          <a:p>
            <a:pPr>
              <a:lnSpc>
                <a:spcPts val="4600"/>
              </a:lnSpc>
            </a:pPr>
            <a:r>
              <a:rPr lang="en-US" sz="3200" dirty="0"/>
              <a:t>. </a:t>
            </a:r>
            <a:endParaRPr lang="en-GB" sz="3200" dirty="0"/>
          </a:p>
          <a:p>
            <a:endParaRPr lang="en-GB" dirty="0"/>
          </a:p>
        </p:txBody>
      </p:sp>
      <p:sp>
        <p:nvSpPr>
          <p:cNvPr id="7" name="Rectangle: Rounded Corners 6">
            <a:extLst>
              <a:ext uri="{FF2B5EF4-FFF2-40B4-BE49-F238E27FC236}">
                <a16:creationId xmlns:a16="http://schemas.microsoft.com/office/drawing/2014/main" id="{006C23AC-5A8B-9D03-A4E8-28A0797F1772}"/>
              </a:ext>
            </a:extLst>
          </p:cNvPr>
          <p:cNvSpPr/>
          <p:nvPr/>
        </p:nvSpPr>
        <p:spPr>
          <a:xfrm>
            <a:off x="14736726" y="1403499"/>
            <a:ext cx="8709634" cy="11571934"/>
          </a:xfrm>
          <a:prstGeom prst="roundRect">
            <a:avLst>
              <a:gd name="adj" fmla="val 3168"/>
            </a:avLst>
          </a:prstGeom>
          <a:solidFill>
            <a:srgbClr val="E7E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97B1BC59-7757-E272-8701-51C2F95C73F6}"/>
              </a:ext>
            </a:extLst>
          </p:cNvPr>
          <p:cNvSpPr txBox="1">
            <a:spLocks/>
          </p:cNvSpPr>
          <p:nvPr/>
        </p:nvSpPr>
        <p:spPr>
          <a:xfrm>
            <a:off x="16824960" y="5669280"/>
            <a:ext cx="6621400" cy="5065776"/>
          </a:xfrm>
          <a:prstGeom prst="rect">
            <a:avLst/>
          </a:prstGeom>
        </p:spPr>
        <p:txBody>
          <a:bodyPr vert="horz" lIns="0" tIns="0" rIns="0" bIns="0" rtlCol="0" anchor="t" anchorCtr="0">
            <a:noAutofit/>
          </a:bodyPr>
          <a:lstStyle>
            <a:lvl1pPr marL="0" indent="0" algn="l" defTabSz="1828800" rtl="0" eaLnBrk="1" latinLnBrk="0" hangingPunct="1">
              <a:lnSpc>
                <a:spcPts val="4000"/>
              </a:lnSpc>
              <a:spcBef>
                <a:spcPts val="2000"/>
              </a:spcBef>
              <a:buFont typeface="Arial" panose="020B0604020202020204" pitchFamily="34" charset="0"/>
              <a:buNone/>
              <a:defRPr sz="3000" kern="1200">
                <a:solidFill>
                  <a:schemeClr val="tx1"/>
                </a:solidFill>
                <a:latin typeface="+mn-lt"/>
                <a:ea typeface="+mn-ea"/>
                <a:cs typeface="+mn-cs"/>
              </a:defRPr>
            </a:lvl1pPr>
            <a:lvl2pPr marL="35877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2pPr>
            <a:lvl3pPr marL="71755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3pPr>
            <a:lvl4pPr marL="1076325" indent="-358775" algn="l" defTabSz="1828800" rtl="0" eaLnBrk="1" latinLnBrk="0" hangingPunct="1">
              <a:lnSpc>
                <a:spcPts val="4000"/>
              </a:lnSpc>
              <a:spcBef>
                <a:spcPts val="1000"/>
              </a:spcBef>
              <a:buFont typeface="PKF Global Sans PKF Global" panose="00000500000000000000" pitchFamily="2" charset="0"/>
              <a:buChar char="·"/>
              <a:defRPr sz="3000" kern="1200">
                <a:solidFill>
                  <a:schemeClr val="tx1"/>
                </a:solidFill>
                <a:latin typeface="+mn-lt"/>
                <a:ea typeface="+mn-ea"/>
                <a:cs typeface="+mn-cs"/>
              </a:defRPr>
            </a:lvl4pPr>
            <a:lvl5pPr marL="1435100" indent="-358775" algn="l" defTabSz="1828800" rtl="0" eaLnBrk="1" latinLnBrk="0" hangingPunct="1">
              <a:lnSpc>
                <a:spcPts val="4000"/>
              </a:lnSpc>
              <a:spcBef>
                <a:spcPts val="1000"/>
              </a:spcBef>
              <a:buFontTx/>
              <a:buChar char="-"/>
              <a:defRPr sz="3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ts val="4600"/>
              </a:lnSpc>
              <a:spcAft>
                <a:spcPts val="800"/>
              </a:spcAft>
              <a:buNone/>
            </a:pPr>
            <a:endParaRPr lang="en-GB" sz="3400" dirty="0">
              <a:solidFill>
                <a:srgbClr val="0A2455"/>
              </a:solidFill>
              <a:latin typeface="+mj-lt"/>
              <a:cs typeface="Arial" panose="020B0604020202020204" pitchFamily="34" charset="0"/>
            </a:endParaRPr>
          </a:p>
        </p:txBody>
      </p:sp>
      <p:sp>
        <p:nvSpPr>
          <p:cNvPr id="9" name="TextBox 11">
            <a:extLst>
              <a:ext uri="{FF2B5EF4-FFF2-40B4-BE49-F238E27FC236}">
                <a16:creationId xmlns:a16="http://schemas.microsoft.com/office/drawing/2014/main" id="{FD5D5175-716C-706F-18D6-5DB9A95EA651}"/>
              </a:ext>
            </a:extLst>
          </p:cNvPr>
          <p:cNvSpPr txBox="1"/>
          <p:nvPr/>
        </p:nvSpPr>
        <p:spPr>
          <a:xfrm>
            <a:off x="15116338" y="2146407"/>
            <a:ext cx="7950409" cy="9855006"/>
          </a:xfrm>
          <a:prstGeom prst="rect">
            <a:avLst/>
          </a:prstGeom>
          <a:noFill/>
        </p:spPr>
        <p:txBody>
          <a:bodyPr wrap="square" lIns="91440" tIns="45720" rIns="91440" bIns="45720" anchor="t">
            <a:spAutoFit/>
          </a:bodyPr>
          <a:lstStyle/>
          <a:p>
            <a:pPr>
              <a:lnSpc>
                <a:spcPct val="120000"/>
              </a:lnSpc>
              <a:spcAft>
                <a:spcPts val="600"/>
              </a:spcAft>
            </a:pPr>
            <a:r>
              <a:rPr lang="en-GB" sz="3200" b="1" dirty="0"/>
              <a:t>Tom </a:t>
            </a:r>
            <a:r>
              <a:rPr lang="en-GB" sz="3200" b="1" dirty="0" err="1"/>
              <a:t>Coey</a:t>
            </a:r>
            <a:r>
              <a:rPr lang="en-GB" sz="3200" b="1" dirty="0"/>
              <a:t>, investment director</a:t>
            </a:r>
            <a:r>
              <a:rPr lang="en-GB" sz="3200" dirty="0"/>
              <a:t> </a:t>
            </a:r>
          </a:p>
          <a:p>
            <a:pPr>
              <a:lnSpc>
                <a:spcPct val="120000"/>
              </a:lnSpc>
              <a:spcAft>
                <a:spcPts val="600"/>
              </a:spcAft>
            </a:pPr>
            <a:r>
              <a:rPr lang="en-GB" sz="3200" i="1" dirty="0"/>
              <a:t>“It was a pleasure to work with the highly professional team at PKF on another due diligence engagement. We valued PKF’s commercial input and clear recommendations in what was a thorough and efficient diligence exercise.”</a:t>
            </a:r>
          </a:p>
          <a:p>
            <a:pPr>
              <a:lnSpc>
                <a:spcPct val="120000"/>
              </a:lnSpc>
              <a:spcAft>
                <a:spcPts val="600"/>
              </a:spcAft>
            </a:pPr>
            <a:endParaRPr lang="en-GB" sz="3200" i="1" dirty="0"/>
          </a:p>
          <a:p>
            <a:pPr>
              <a:lnSpc>
                <a:spcPct val="120000"/>
              </a:lnSpc>
              <a:spcAft>
                <a:spcPts val="600"/>
              </a:spcAft>
            </a:pPr>
            <a:r>
              <a:rPr lang="en-GB" sz="3200" b="1" dirty="0"/>
              <a:t>Ben Hutchinson, Investment Director</a:t>
            </a:r>
          </a:p>
          <a:p>
            <a:pPr>
              <a:lnSpc>
                <a:spcPct val="120000"/>
              </a:lnSpc>
              <a:spcAft>
                <a:spcPts val="600"/>
              </a:spcAft>
            </a:pPr>
            <a:r>
              <a:rPr lang="en-GB" sz="3200" dirty="0"/>
              <a:t> “</a:t>
            </a:r>
            <a:r>
              <a:rPr lang="en-GB" sz="3200" i="1" dirty="0"/>
              <a:t>PKF added value and insight through their collaborative approach with both of us and the management team, and through their commercial insights which bought the financials to life in clear and focused reports.”</a:t>
            </a:r>
          </a:p>
        </p:txBody>
      </p:sp>
    </p:spTree>
    <p:extLst>
      <p:ext uri="{BB962C8B-B14F-4D97-AF65-F5344CB8AC3E}">
        <p14:creationId xmlns:p14="http://schemas.microsoft.com/office/powerpoint/2010/main" val="403782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6E0E2FF-4CF5-D25D-A9D4-0D9D79F927EF}"/>
              </a:ext>
            </a:extLst>
          </p:cNvPr>
          <p:cNvSpPr/>
          <p:nvPr/>
        </p:nvSpPr>
        <p:spPr>
          <a:xfrm>
            <a:off x="17165676" y="3200400"/>
            <a:ext cx="6561283" cy="8744586"/>
          </a:xfrm>
          <a:prstGeom prst="roundRect">
            <a:avLst>
              <a:gd name="adj" fmla="val 2774"/>
            </a:avLst>
          </a:prstGeom>
          <a:solidFill>
            <a:srgbClr val="0F37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sp>
        <p:nvSpPr>
          <p:cNvPr id="12" name="Rectangle: Rounded Corners 11">
            <a:extLst>
              <a:ext uri="{FF2B5EF4-FFF2-40B4-BE49-F238E27FC236}">
                <a16:creationId xmlns:a16="http://schemas.microsoft.com/office/drawing/2014/main" id="{4A7F24C0-9C27-F39C-30DE-982729D41F05}"/>
              </a:ext>
            </a:extLst>
          </p:cNvPr>
          <p:cNvSpPr/>
          <p:nvPr/>
        </p:nvSpPr>
        <p:spPr>
          <a:xfrm>
            <a:off x="767775" y="3200400"/>
            <a:ext cx="5265240" cy="8744586"/>
          </a:xfrm>
          <a:prstGeom prst="roundRect">
            <a:avLst>
              <a:gd name="adj" fmla="val 2774"/>
            </a:avLst>
          </a:prstGeom>
          <a:solidFill>
            <a:srgbClr val="0EB4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KF Global Sans"/>
              <a:ea typeface="+mn-ea"/>
              <a:cs typeface="+mn-cs"/>
            </a:endParaRPr>
          </a:p>
        </p:txBody>
      </p:sp>
      <p:sp>
        <p:nvSpPr>
          <p:cNvPr id="19" name="Content Placeholder 8">
            <a:extLst>
              <a:ext uri="{FF2B5EF4-FFF2-40B4-BE49-F238E27FC236}">
                <a16:creationId xmlns:a16="http://schemas.microsoft.com/office/drawing/2014/main" id="{A61D9FBD-AC20-26EE-BF7A-80200DF879E6}"/>
              </a:ext>
            </a:extLst>
          </p:cNvPr>
          <p:cNvSpPr txBox="1">
            <a:spLocks/>
          </p:cNvSpPr>
          <p:nvPr/>
        </p:nvSpPr>
        <p:spPr>
          <a:xfrm>
            <a:off x="6364139" y="3442538"/>
            <a:ext cx="10630647" cy="1311687"/>
          </a:xfrm>
          <a:prstGeom prst="rect">
            <a:avLst/>
          </a:prstGeom>
        </p:spPr>
        <p:txBody>
          <a:bodyPr vert="horz" lIns="0" tIns="0" rIns="0" bIns="0" numCol="1" spcCol="0" rtlCol="0">
            <a:noAutofit/>
          </a:bodyPr>
          <a:lstStyle>
            <a:lvl1pPr marL="0" indent="0" algn="l" defTabSz="1219078" rtl="0" eaLnBrk="1" latinLnBrk="0" hangingPunct="1">
              <a:lnSpc>
                <a:spcPct val="115000"/>
              </a:lnSpc>
              <a:spcBef>
                <a:spcPts val="1200"/>
              </a:spcBef>
              <a:buFont typeface="Arial" panose="020B0604020202020204" pitchFamily="34" charset="0"/>
              <a:buNone/>
              <a:defRPr sz="1600" b="0" kern="1200" spc="-30" baseline="0">
                <a:solidFill>
                  <a:schemeClr val="tx1"/>
                </a:solidFill>
                <a:latin typeface="+mn-lt"/>
                <a:ea typeface="+mn-ea"/>
                <a:cs typeface="+mn-cs"/>
              </a:defRPr>
            </a:lvl1pPr>
            <a:lvl2pPr marL="0" indent="0" algn="l" defTabSz="1219078" rtl="0" eaLnBrk="1" latinLnBrk="0" hangingPunct="1">
              <a:lnSpc>
                <a:spcPct val="115000"/>
              </a:lnSpc>
              <a:spcBef>
                <a:spcPts val="1200"/>
              </a:spcBef>
              <a:buFont typeface="Arial" panose="020B0604020202020204" pitchFamily="34" charset="0"/>
              <a:buNone/>
              <a:defRPr sz="1600" b="1" kern="1200" spc="-30" baseline="0">
                <a:solidFill>
                  <a:schemeClr val="tx1"/>
                </a:solidFill>
                <a:latin typeface="+mn-lt"/>
                <a:ea typeface="+mn-ea"/>
                <a:cs typeface="+mn-cs"/>
              </a:defRPr>
            </a:lvl2pPr>
            <a:lvl3pPr marL="0" indent="0" algn="l" defTabSz="1219078" rtl="0" eaLnBrk="1" latinLnBrk="0" hangingPunct="1">
              <a:lnSpc>
                <a:spcPct val="115000"/>
              </a:lnSpc>
              <a:spcBef>
                <a:spcPts val="800"/>
              </a:spcBef>
              <a:buFont typeface="Arial" panose="020B0604020202020204" pitchFamily="34" charset="0"/>
              <a:buNone/>
              <a:defRPr sz="1200" kern="1200" spc="-30" baseline="0">
                <a:solidFill>
                  <a:schemeClr val="tx1"/>
                </a:solidFill>
                <a:latin typeface="+mn-lt"/>
                <a:ea typeface="+mn-ea"/>
                <a:cs typeface="+mn-cs"/>
              </a:defRPr>
            </a:lvl3pPr>
            <a:lvl4pPr marL="171450" indent="-171450" algn="l" defTabSz="1219078" rtl="0" eaLnBrk="1" latinLnBrk="0" hangingPunct="1">
              <a:lnSpc>
                <a:spcPct val="115000"/>
              </a:lnSpc>
              <a:spcBef>
                <a:spcPts val="800"/>
              </a:spcBef>
              <a:buFont typeface="PKF Global Sans" panose="00000500000000000000" pitchFamily="50" charset="0"/>
              <a:buChar char="·"/>
              <a:defRPr sz="1200" b="0" kern="1200" spc="-30" baseline="0">
                <a:solidFill>
                  <a:schemeClr val="tx1"/>
                </a:solidFill>
                <a:latin typeface="+mn-lt"/>
                <a:ea typeface="+mn-ea"/>
                <a:cs typeface="+mn-cs"/>
              </a:defRPr>
            </a:lvl4pPr>
            <a:lvl5pPr marL="0" indent="0" algn="l" defTabSz="1219078" rtl="0" eaLnBrk="1" latinLnBrk="0" hangingPunct="1">
              <a:lnSpc>
                <a:spcPct val="115000"/>
              </a:lnSpc>
              <a:spcBef>
                <a:spcPts val="0"/>
              </a:spcBef>
              <a:buFont typeface="Arial" panose="020B0604020202020204" pitchFamily="34" charset="0"/>
              <a:buNone/>
              <a:defRPr sz="2800" b="1" kern="1200" spc="-30" baseline="0">
                <a:solidFill>
                  <a:schemeClr val="accent6"/>
                </a:solidFill>
                <a:latin typeface="+mn-lt"/>
                <a:ea typeface="+mn-ea"/>
                <a:cs typeface="+mn-cs"/>
              </a:defRPr>
            </a:lvl5pPr>
            <a:lvl6pPr marL="0" indent="0" algn="l" defTabSz="1219078" rtl="0" eaLnBrk="1" latinLnBrk="0" hangingPunct="1">
              <a:lnSpc>
                <a:spcPct val="115000"/>
              </a:lnSpc>
              <a:spcBef>
                <a:spcPts val="800"/>
              </a:spcBef>
              <a:buFont typeface="Arial" panose="020B0604020202020204" pitchFamily="34" charset="0"/>
              <a:buNone/>
              <a:defRPr sz="2000" b="1" kern="1200" spc="-30" baseline="0">
                <a:solidFill>
                  <a:schemeClr val="accent6"/>
                </a:solidFill>
                <a:latin typeface="+mn-lt"/>
                <a:ea typeface="+mn-ea"/>
                <a:cs typeface="+mn-cs"/>
              </a:defRPr>
            </a:lvl6pPr>
            <a:lvl7pPr marL="0" indent="0" algn="l" defTabSz="1219078" rtl="0" eaLnBrk="1" latinLnBrk="0" hangingPunct="1">
              <a:lnSpc>
                <a:spcPct val="115000"/>
              </a:lnSpc>
              <a:spcBef>
                <a:spcPts val="1200"/>
              </a:spcBef>
              <a:spcAft>
                <a:spcPts val="300"/>
              </a:spcAft>
              <a:buFont typeface="Arial" panose="020B0604020202020204" pitchFamily="34" charset="0"/>
              <a:buNone/>
              <a:defRPr sz="1600" b="1" kern="1200" spc="-30" baseline="0">
                <a:solidFill>
                  <a:schemeClr val="accent6"/>
                </a:solidFill>
                <a:latin typeface="+mn-lt"/>
                <a:ea typeface="+mn-ea"/>
                <a:cs typeface="+mn-cs"/>
              </a:defRPr>
            </a:lvl7pPr>
            <a:lvl8pPr marL="0" indent="0" algn="l" defTabSz="1219078" rtl="0" eaLnBrk="1" latinLnBrk="0" hangingPunct="1">
              <a:lnSpc>
                <a:spcPct val="115000"/>
              </a:lnSpc>
              <a:spcBef>
                <a:spcPts val="800"/>
              </a:spcBef>
              <a:buFont typeface="Arial" panose="020B0604020202020204" pitchFamily="34" charset="0"/>
              <a:buNone/>
              <a:defRPr sz="1400" b="1" kern="1200" spc="-30" baseline="0">
                <a:solidFill>
                  <a:schemeClr val="accent6"/>
                </a:solidFill>
                <a:latin typeface="+mn-lt"/>
                <a:ea typeface="+mn-ea"/>
                <a:cs typeface="+mn-cs"/>
              </a:defRPr>
            </a:lvl8pPr>
            <a:lvl9pPr marL="0" indent="0" algn="l" defTabSz="1219078" rtl="0" eaLnBrk="1" latinLnBrk="0" hangingPunct="1">
              <a:lnSpc>
                <a:spcPct val="115000"/>
              </a:lnSpc>
              <a:spcBef>
                <a:spcPts val="800"/>
              </a:spcBef>
              <a:buFont typeface="Arial" panose="020B0604020202020204" pitchFamily="34" charset="0"/>
              <a:buNone/>
              <a:defRPr sz="1600" kern="1200" spc="-30" baseline="0">
                <a:solidFill>
                  <a:schemeClr val="tx1"/>
                </a:solidFill>
                <a:latin typeface="+mn-lt"/>
                <a:ea typeface="+mn-ea"/>
                <a:cs typeface="+mn-cs"/>
              </a:defRPr>
            </a:lvl9pPr>
          </a:lstStyle>
          <a:p>
            <a:pPr marL="0" marR="0" lvl="0" indent="0" algn="l" defTabSz="1828617" rtl="0" eaLnBrk="1" fontAlgn="auto" latinLnBrk="0" hangingPunct="1">
              <a:lnSpc>
                <a:spcPct val="80000"/>
              </a:lnSpc>
              <a:spcBef>
                <a:spcPts val="1800"/>
              </a:spcBef>
              <a:spcAft>
                <a:spcPts val="1800"/>
              </a:spcAft>
              <a:buClrTx/>
              <a:buSzTx/>
              <a:buFont typeface="Arial" panose="020B0604020202020204" pitchFamily="34" charset="0"/>
              <a:buNone/>
              <a:tabLst/>
              <a:defRPr/>
            </a:pPr>
            <a:endParaRPr kumimoji="0" lang="en-AU" sz="2700" b="0" i="0" u="none" strike="noStrike" kern="1200" cap="none" spc="-45" normalizeH="0" baseline="0" noProof="0" dirty="0">
              <a:ln>
                <a:noFill/>
              </a:ln>
              <a:solidFill>
                <a:srgbClr val="1C4480"/>
              </a:solidFill>
              <a:effectLst/>
              <a:uLnTx/>
              <a:uFillTx/>
              <a:latin typeface="PKF Global Sans" panose="00000500000000000000" pitchFamily="2" charset="0"/>
              <a:ea typeface="PKF Global Sans" panose="00000500000000000000"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F6DDEDA8-0C15-F73C-C9F0-AC2B2D36D585}"/>
              </a:ext>
            </a:extLst>
          </p:cNvPr>
          <p:cNvSpPr txBox="1"/>
          <p:nvPr/>
        </p:nvSpPr>
        <p:spPr>
          <a:xfrm>
            <a:off x="17165676" y="6335184"/>
            <a:ext cx="6561283" cy="4943789"/>
          </a:xfrm>
          <a:prstGeom prst="rect">
            <a:avLst/>
          </a:prstGeom>
          <a:noFill/>
        </p:spPr>
        <p:txBody>
          <a:bodyPr wrap="square">
            <a:spAutoFit/>
          </a:bodyPr>
          <a:lstStyle/>
          <a:p>
            <a:pPr marL="0" marR="0" lvl="0" indent="0" algn="l" defTabSz="1828617" rtl="0" eaLnBrk="1" fontAlgn="auto" latinLnBrk="0" hangingPunct="1">
              <a:lnSpc>
                <a:spcPct val="107000"/>
              </a:lnSpc>
              <a:spcBef>
                <a:spcPts val="0"/>
              </a:spcBef>
              <a:spcAft>
                <a:spcPts val="120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PKF Global Sans" panose="00000500000000000000" pitchFamily="2" charset="0"/>
                <a:ea typeface="PKF Global Sans" panose="00000500000000000000" pitchFamily="2" charset="0"/>
                <a:cs typeface="Times New Roman" panose="02020603050405020304" pitchFamily="18" charset="0"/>
              </a:rPr>
              <a:t> </a:t>
            </a:r>
            <a:endParaRPr kumimoji="0" lang="en-AU" sz="2400" b="0" i="0" u="none" strike="noStrike" kern="1200" cap="none" spc="0" normalizeH="0" baseline="0" noProof="0" dirty="0">
              <a:ln>
                <a:noFill/>
              </a:ln>
              <a:solidFill>
                <a:prstClr val="white"/>
              </a:solidFill>
              <a:effectLst/>
              <a:uLnTx/>
              <a:uFillTx/>
              <a:latin typeface="PKF Global Sans" panose="00000500000000000000" pitchFamily="2" charset="0"/>
              <a:ea typeface="+mn-ea"/>
              <a:cs typeface="Times New Roman" panose="02020603050405020304" pitchFamily="18" charset="0"/>
            </a:endParaRPr>
          </a:p>
          <a:p>
            <a:pPr marL="351473" marR="388620" lvl="0" indent="0" algn="l" defTabSz="1828617" rtl="0" eaLnBrk="1" fontAlgn="auto" latinLnBrk="0" hangingPunct="1">
              <a:lnSpc>
                <a:spcPct val="100000"/>
              </a:lnSpc>
              <a:spcBef>
                <a:spcPts val="0"/>
              </a:spcBef>
              <a:spcAft>
                <a:spcPts val="0"/>
              </a:spcAft>
              <a:buClrTx/>
              <a:buSzTx/>
              <a:buFontTx/>
              <a:buNone/>
              <a:tabLst/>
              <a:defRPr/>
            </a:pPr>
            <a:r>
              <a:rPr kumimoji="0" lang="en-AU" sz="2200" b="0" i="0" u="none" strike="noStrike" kern="1200" cap="none" spc="0" normalizeH="0" baseline="0" noProof="0" dirty="0">
                <a:ln>
                  <a:noFill/>
                </a:ln>
                <a:solidFill>
                  <a:prstClr val="white"/>
                </a:solidFill>
                <a:effectLst/>
                <a:uLnTx/>
                <a:uFillTx/>
                <a:latin typeface="PKF Global Sans" panose="00000500000000000000" pitchFamily="2" charset="0"/>
                <a:ea typeface="+mn-ea"/>
                <a:cs typeface="Times New Roman" panose="02020603050405020304" pitchFamily="18" charset="0"/>
              </a:rPr>
              <a:t>“The commitment of the entire PKF deal team to advise and support a US client out of an Australian office on a complex and regulated Australian transaction which required specialist advice across multiple global taxation jurisdictions was only possible by the ability to leverage and collaborate with a flexible team of specialists across the entire PKF global network”</a:t>
            </a:r>
          </a:p>
          <a:p>
            <a:pPr marL="351473" marR="388620" lvl="0" indent="0" algn="l" defTabSz="1828617" rtl="0" eaLnBrk="1" fontAlgn="auto" latinLnBrk="0" hangingPunct="1">
              <a:lnSpc>
                <a:spcPct val="100000"/>
              </a:lnSpc>
              <a:spcBef>
                <a:spcPts val="0"/>
              </a:spcBef>
              <a:spcAft>
                <a:spcPts val="0"/>
              </a:spcAft>
              <a:buClrTx/>
              <a:buSzTx/>
              <a:buFontTx/>
              <a:buNone/>
              <a:tabLst/>
              <a:defRPr/>
            </a:pPr>
            <a:r>
              <a:rPr kumimoji="0" lang="en-AU" sz="2200" b="0" i="0" u="none" strike="noStrike" kern="1200" cap="none" spc="0" normalizeH="0" baseline="0" noProof="0" dirty="0">
                <a:ln>
                  <a:noFill/>
                </a:ln>
                <a:solidFill>
                  <a:prstClr val="white"/>
                </a:solidFill>
                <a:effectLst/>
                <a:uLnTx/>
                <a:uFillTx/>
                <a:latin typeface="PKF Global Sans" panose="00000500000000000000" pitchFamily="2" charset="0"/>
                <a:ea typeface="PKF Global Sans" panose="00000500000000000000" pitchFamily="2" charset="0"/>
                <a:cs typeface="Times New Roman" panose="02020603050405020304" pitchFamily="18" charset="0"/>
              </a:rPr>
              <a:t> </a:t>
            </a:r>
          </a:p>
          <a:p>
            <a:pPr marL="351473" marR="388620" lvl="0" indent="0" algn="l" defTabSz="1828617" rtl="0" eaLnBrk="1" fontAlgn="auto" latinLnBrk="0" hangingPunct="1">
              <a:lnSpc>
                <a:spcPct val="100000"/>
              </a:lnSpc>
              <a:spcBef>
                <a:spcPts val="0"/>
              </a:spcBef>
              <a:spcAft>
                <a:spcPts val="0"/>
              </a:spcAft>
              <a:buClrTx/>
              <a:buSzTx/>
              <a:buFontTx/>
              <a:buNone/>
              <a:tabLst/>
              <a:defRPr/>
            </a:pPr>
            <a:r>
              <a:rPr kumimoji="0" lang="en-AU" sz="2200" b="0" i="0" u="none" strike="noStrike" kern="1200" cap="none" spc="0" normalizeH="0" baseline="0" noProof="0" dirty="0">
                <a:ln>
                  <a:noFill/>
                </a:ln>
                <a:solidFill>
                  <a:prstClr val="white"/>
                </a:solidFill>
                <a:effectLst/>
                <a:uLnTx/>
                <a:uFillTx/>
                <a:latin typeface="PKF Global Sans PKF Global" panose="00000500000000000000" pitchFamily="50" charset="0"/>
                <a:ea typeface="PKF Global Sans" panose="00000500000000000000" pitchFamily="2" charset="0"/>
                <a:cs typeface="Times New Roman" panose="02020603050405020304" pitchFamily="18" charset="0"/>
              </a:rPr>
              <a:t>Stefan Galbo</a:t>
            </a:r>
          </a:p>
          <a:p>
            <a:pPr marL="351473" marR="388620" lvl="0" indent="0" algn="l" defTabSz="1828617" rtl="0" eaLnBrk="1" fontAlgn="auto" latinLnBrk="0" hangingPunct="1">
              <a:lnSpc>
                <a:spcPct val="100000"/>
              </a:lnSpc>
              <a:spcBef>
                <a:spcPts val="0"/>
              </a:spcBef>
              <a:spcAft>
                <a:spcPts val="0"/>
              </a:spcAft>
              <a:buClrTx/>
              <a:buSzTx/>
              <a:buFontTx/>
              <a:buNone/>
              <a:tabLst/>
              <a:defRPr/>
            </a:pPr>
            <a:r>
              <a:rPr kumimoji="0" lang="en-AU" sz="2200" b="0" i="0" u="none" strike="noStrike" kern="1200" cap="none" spc="0" normalizeH="0" baseline="0" noProof="0" dirty="0">
                <a:ln>
                  <a:noFill/>
                </a:ln>
                <a:solidFill>
                  <a:prstClr val="white"/>
                </a:solidFill>
                <a:effectLst/>
                <a:uLnTx/>
                <a:uFillTx/>
                <a:latin typeface="PKF Global Sans" panose="00000500000000000000" pitchFamily="2" charset="0"/>
                <a:ea typeface="PKF Global Sans" panose="00000500000000000000" pitchFamily="2" charset="0"/>
                <a:cs typeface="Times New Roman" panose="02020603050405020304" pitchFamily="18" charset="0"/>
              </a:rPr>
              <a:t>Partner, Corporate Finance  </a:t>
            </a:r>
          </a:p>
        </p:txBody>
      </p:sp>
      <p:sp>
        <p:nvSpPr>
          <p:cNvPr id="36" name="object 10">
            <a:extLst>
              <a:ext uri="{FF2B5EF4-FFF2-40B4-BE49-F238E27FC236}">
                <a16:creationId xmlns:a16="http://schemas.microsoft.com/office/drawing/2014/main" id="{F2205A39-CB18-A878-1773-B46F0A8FBA95}"/>
              </a:ext>
            </a:extLst>
          </p:cNvPr>
          <p:cNvSpPr txBox="1"/>
          <p:nvPr/>
        </p:nvSpPr>
        <p:spPr>
          <a:xfrm>
            <a:off x="1220109" y="3800711"/>
            <a:ext cx="4912058" cy="1130244"/>
          </a:xfrm>
          <a:prstGeom prst="rect">
            <a:avLst/>
          </a:prstGeom>
        </p:spPr>
        <p:txBody>
          <a:bodyPr vert="horz" wrap="square" lIns="0" tIns="0" rIns="0" bIns="0" rtlCol="0">
            <a:noAutofit/>
          </a:bodyPr>
          <a:lstStyle/>
          <a:p>
            <a:pPr marL="0" marR="0" lvl="0" indent="0" algn="l" defTabSz="182861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PKF Global Sans"/>
                <a:ea typeface="+mn-ea"/>
                <a:cs typeface="+mn-cs"/>
              </a:rPr>
              <a:t>At a glance</a:t>
            </a:r>
          </a:p>
          <a:p>
            <a:pPr marL="0" marR="0" lvl="0" indent="0" algn="l" defTabSz="182861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white"/>
              </a:solidFill>
              <a:effectLst/>
              <a:uLnTx/>
              <a:uFillTx/>
              <a:latin typeface="PKF Global Sans"/>
              <a:ea typeface="+mn-ea"/>
              <a:cs typeface="+mn-cs"/>
            </a:endParaRPr>
          </a:p>
          <a:p>
            <a:pPr marL="15402" marR="0" lvl="0" indent="0" algn="l" defTabSz="1828617" rtl="0" eaLnBrk="1" fontAlgn="auto" latinLnBrk="0" hangingPunct="1">
              <a:lnSpc>
                <a:spcPct val="100000"/>
              </a:lnSpc>
              <a:spcBef>
                <a:spcPts val="0"/>
              </a:spcBef>
              <a:spcAft>
                <a:spcPts val="900"/>
              </a:spcAft>
              <a:buClrTx/>
              <a:buSzTx/>
              <a:buFontTx/>
              <a:buNone/>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Sector:</a:t>
            </a:r>
          </a:p>
          <a:p>
            <a:pPr marL="15402" marR="0" lvl="0" indent="0" algn="l" defTabSz="1828617" rtl="0" eaLnBrk="1" fontAlgn="auto" latinLnBrk="0" hangingPunct="1">
              <a:lnSpc>
                <a:spcPct val="100000"/>
              </a:lnSpc>
              <a:spcBef>
                <a:spcPts val="0"/>
              </a:spcBef>
              <a:spcAft>
                <a:spcPts val="900"/>
              </a:spcAft>
              <a:buClrTx/>
              <a:buSzTx/>
              <a:buFontTx/>
              <a:buNone/>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Software &amp; services</a:t>
            </a:r>
            <a:endParaRPr kumimoji="0" sz="2250" b="0" i="0" u="none" strike="noStrike" kern="1200" cap="none" spc="0" normalizeH="0" baseline="0" noProof="0" dirty="0">
              <a:ln>
                <a:noFill/>
              </a:ln>
              <a:solidFill>
                <a:prstClr val="white"/>
              </a:solidFill>
              <a:effectLst/>
              <a:uLnTx/>
              <a:uFillTx/>
              <a:latin typeface="PKF Global Sans"/>
              <a:ea typeface="+mn-ea"/>
              <a:cs typeface="PKF Global Sans"/>
            </a:endParaRPr>
          </a:p>
        </p:txBody>
      </p:sp>
      <p:sp>
        <p:nvSpPr>
          <p:cNvPr id="38" name="object 10">
            <a:extLst>
              <a:ext uri="{FF2B5EF4-FFF2-40B4-BE49-F238E27FC236}">
                <a16:creationId xmlns:a16="http://schemas.microsoft.com/office/drawing/2014/main" id="{63B4ADDE-3CA9-8E01-4A47-D363901F2363}"/>
              </a:ext>
            </a:extLst>
          </p:cNvPr>
          <p:cNvSpPr txBox="1"/>
          <p:nvPr/>
        </p:nvSpPr>
        <p:spPr>
          <a:xfrm>
            <a:off x="1186392" y="6036699"/>
            <a:ext cx="4942274" cy="1887594"/>
          </a:xfrm>
          <a:prstGeom prst="rect">
            <a:avLst/>
          </a:prstGeom>
        </p:spPr>
        <p:txBody>
          <a:bodyPr vert="horz" wrap="square" lIns="0" tIns="0" rIns="0" bIns="0" rtlCol="0">
            <a:noAutofit/>
          </a:bodyPr>
          <a:lstStyle/>
          <a:p>
            <a:pPr marL="0" marR="0" lvl="0" indent="0" algn="l" defTabSz="1828617" rtl="0" eaLnBrk="1" fontAlgn="auto" latinLnBrk="0" hangingPunct="1">
              <a:lnSpc>
                <a:spcPct val="100000"/>
              </a:lnSpc>
              <a:spcBef>
                <a:spcPts val="0"/>
              </a:spcBef>
              <a:spcAft>
                <a:spcPts val="900"/>
              </a:spcAft>
              <a:buClrTx/>
              <a:buSzTx/>
              <a:buFontTx/>
              <a:buNone/>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Services:</a:t>
            </a:r>
          </a:p>
          <a:p>
            <a:pPr marL="182880" marR="0" lvl="0" indent="-182880" algn="l" defTabSz="1828617" rtl="0" eaLnBrk="1" fontAlgn="auto" latinLnBrk="0" hangingPunct="1">
              <a:lnSpc>
                <a:spcPct val="100000"/>
              </a:lnSpc>
              <a:spcBef>
                <a:spcPts val="0"/>
              </a:spcBef>
              <a:spcAft>
                <a:spcPts val="900"/>
              </a:spcAft>
              <a:buClrTx/>
              <a:buSzTx/>
              <a:buFont typeface="PKF Global Sans" panose="00000500000000000000" pitchFamily="50" charset="0"/>
              <a:buChar char="·"/>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mn-cs"/>
              </a:rPr>
              <a:t>Transaction support services</a:t>
            </a:r>
          </a:p>
          <a:p>
            <a:pPr marL="182880" marR="0" lvl="0" indent="-182880" algn="l" defTabSz="1828617" rtl="0" eaLnBrk="1" fontAlgn="auto" latinLnBrk="0" hangingPunct="1">
              <a:lnSpc>
                <a:spcPct val="100000"/>
              </a:lnSpc>
              <a:spcBef>
                <a:spcPts val="0"/>
              </a:spcBef>
              <a:spcAft>
                <a:spcPts val="900"/>
              </a:spcAft>
              <a:buClrTx/>
              <a:buSzTx/>
              <a:buFont typeface="PKF Global Sans" panose="00000500000000000000" pitchFamily="50" charset="0"/>
              <a:buChar char="·"/>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mn-cs"/>
              </a:rPr>
              <a:t>Financial due diligence</a:t>
            </a:r>
          </a:p>
          <a:p>
            <a:pPr marL="182880" marR="0" lvl="0" indent="-182880" algn="l" defTabSz="1828617" rtl="0" eaLnBrk="1" fontAlgn="auto" latinLnBrk="0" hangingPunct="1">
              <a:lnSpc>
                <a:spcPct val="100000"/>
              </a:lnSpc>
              <a:spcBef>
                <a:spcPts val="0"/>
              </a:spcBef>
              <a:spcAft>
                <a:spcPts val="900"/>
              </a:spcAft>
              <a:buClrTx/>
              <a:buSzTx/>
              <a:buFont typeface="PKF Global Sans" panose="00000500000000000000" pitchFamily="50" charset="0"/>
              <a:buChar char="·"/>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mn-cs"/>
              </a:rPr>
              <a:t>Taxation due diligence</a:t>
            </a:r>
          </a:p>
        </p:txBody>
      </p:sp>
      <p:sp>
        <p:nvSpPr>
          <p:cNvPr id="43" name="object 10">
            <a:extLst>
              <a:ext uri="{FF2B5EF4-FFF2-40B4-BE49-F238E27FC236}">
                <a16:creationId xmlns:a16="http://schemas.microsoft.com/office/drawing/2014/main" id="{D8316509-A7CD-717B-55A5-F24194687CBD}"/>
              </a:ext>
            </a:extLst>
          </p:cNvPr>
          <p:cNvSpPr txBox="1"/>
          <p:nvPr/>
        </p:nvSpPr>
        <p:spPr>
          <a:xfrm>
            <a:off x="1201729" y="8351314"/>
            <a:ext cx="5002176" cy="1064498"/>
          </a:xfrm>
          <a:prstGeom prst="rect">
            <a:avLst/>
          </a:prstGeom>
        </p:spPr>
        <p:txBody>
          <a:bodyPr vert="horz" wrap="square" lIns="0" tIns="0" rIns="0" bIns="0" rtlCol="0">
            <a:noAutofit/>
          </a:bodyPr>
          <a:lstStyle/>
          <a:p>
            <a:pPr marL="0" marR="0" lvl="0" indent="0" algn="l" defTabSz="1828617" rtl="0" eaLnBrk="1" fontAlgn="auto" latinLnBrk="0" hangingPunct="1">
              <a:lnSpc>
                <a:spcPct val="100000"/>
              </a:lnSpc>
              <a:spcBef>
                <a:spcPts val="0"/>
              </a:spcBef>
              <a:spcAft>
                <a:spcPts val="900"/>
              </a:spcAft>
              <a:buClrTx/>
              <a:buSzTx/>
              <a:buFontTx/>
              <a:buNone/>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PKF global offices involved:</a:t>
            </a:r>
          </a:p>
          <a:p>
            <a:pPr marL="182880" marR="0" lvl="0" indent="-182880" algn="l" defTabSz="1828617" rtl="0" eaLnBrk="1" fontAlgn="auto" latinLnBrk="0" hangingPunct="1">
              <a:lnSpc>
                <a:spcPct val="100000"/>
              </a:lnSpc>
              <a:spcBef>
                <a:spcPts val="0"/>
              </a:spcBef>
              <a:spcAft>
                <a:spcPts val="900"/>
              </a:spcAft>
              <a:buClrTx/>
              <a:buSzTx/>
              <a:buFont typeface="PKF Global Sans" panose="00000500000000000000" pitchFamily="50" charset="0"/>
              <a:buChar char="·"/>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Australia</a:t>
            </a:r>
          </a:p>
          <a:p>
            <a:pPr marL="182880" marR="0" lvl="0" indent="-182880" algn="l" defTabSz="1828617" rtl="0" eaLnBrk="1" fontAlgn="auto" latinLnBrk="0" hangingPunct="1">
              <a:lnSpc>
                <a:spcPct val="100000"/>
              </a:lnSpc>
              <a:spcBef>
                <a:spcPts val="0"/>
              </a:spcBef>
              <a:spcAft>
                <a:spcPts val="900"/>
              </a:spcAft>
              <a:buClrTx/>
              <a:buSzTx/>
              <a:buFont typeface="PKF Global Sans" panose="00000500000000000000" pitchFamily="50" charset="0"/>
              <a:buChar char="·"/>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USA</a:t>
            </a:r>
          </a:p>
          <a:p>
            <a:pPr marL="182880" marR="0" lvl="0" indent="-182880" algn="l" defTabSz="1828617" rtl="0" eaLnBrk="1" fontAlgn="auto" latinLnBrk="0" hangingPunct="1">
              <a:lnSpc>
                <a:spcPct val="100000"/>
              </a:lnSpc>
              <a:spcBef>
                <a:spcPts val="0"/>
              </a:spcBef>
              <a:spcAft>
                <a:spcPts val="900"/>
              </a:spcAft>
              <a:buClrTx/>
              <a:buSzTx/>
              <a:buFont typeface="PKF Global Sans" panose="00000500000000000000" pitchFamily="50" charset="0"/>
              <a:buChar char="·"/>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Canada</a:t>
            </a:r>
          </a:p>
          <a:p>
            <a:pPr marL="182880" marR="0" lvl="0" indent="-182880" algn="l" defTabSz="1828617" rtl="0" eaLnBrk="1" fontAlgn="auto" latinLnBrk="0" hangingPunct="1">
              <a:lnSpc>
                <a:spcPct val="100000"/>
              </a:lnSpc>
              <a:spcBef>
                <a:spcPts val="0"/>
              </a:spcBef>
              <a:spcAft>
                <a:spcPts val="900"/>
              </a:spcAft>
              <a:buClrTx/>
              <a:buSzTx/>
              <a:buFont typeface="PKF Global Sans" panose="00000500000000000000" pitchFamily="50" charset="0"/>
              <a:buChar char="·"/>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Philippines</a:t>
            </a:r>
          </a:p>
          <a:p>
            <a:pPr marL="182880" marR="0" lvl="0" indent="-182880" algn="l" defTabSz="1828617" rtl="0" eaLnBrk="1" fontAlgn="auto" latinLnBrk="0" hangingPunct="1">
              <a:lnSpc>
                <a:spcPct val="100000"/>
              </a:lnSpc>
              <a:spcBef>
                <a:spcPts val="0"/>
              </a:spcBef>
              <a:spcAft>
                <a:spcPts val="900"/>
              </a:spcAft>
              <a:buClrTx/>
              <a:buSzTx/>
              <a:buFont typeface="PKF Global Sans" panose="00000500000000000000" pitchFamily="50" charset="0"/>
              <a:buChar char="·"/>
              <a:tabLst/>
              <a:defRPr/>
            </a:pPr>
            <a:r>
              <a:rPr kumimoji="0" lang="en-AU" sz="2250" b="0" i="0" u="none" strike="noStrike" kern="1200" cap="none" spc="0" normalizeH="0" baseline="0" noProof="0" dirty="0">
                <a:ln>
                  <a:noFill/>
                </a:ln>
                <a:solidFill>
                  <a:prstClr val="white"/>
                </a:solidFill>
                <a:effectLst/>
                <a:uLnTx/>
                <a:uFillTx/>
                <a:latin typeface="PKF Global Sans"/>
                <a:ea typeface="+mn-ea"/>
                <a:cs typeface="PKF Global Sans"/>
              </a:rPr>
              <a:t>Belgium</a:t>
            </a:r>
          </a:p>
        </p:txBody>
      </p:sp>
      <p:graphicFrame>
        <p:nvGraphicFramePr>
          <p:cNvPr id="48" name="Table 48">
            <a:extLst>
              <a:ext uri="{FF2B5EF4-FFF2-40B4-BE49-F238E27FC236}">
                <a16:creationId xmlns:a16="http://schemas.microsoft.com/office/drawing/2014/main" id="{AFD0D36C-E849-BD75-1F62-EBEFB14EBF8B}"/>
              </a:ext>
            </a:extLst>
          </p:cNvPr>
          <p:cNvGraphicFramePr>
            <a:graphicFrameLocks noGrp="1"/>
          </p:cNvGraphicFramePr>
          <p:nvPr/>
        </p:nvGraphicFramePr>
        <p:xfrm>
          <a:off x="6423761" y="3070518"/>
          <a:ext cx="10410791" cy="9247596"/>
        </p:xfrm>
        <a:graphic>
          <a:graphicData uri="http://schemas.openxmlformats.org/drawingml/2006/table">
            <a:tbl>
              <a:tblPr firstRow="1" bandRow="1">
                <a:tableStyleId>{5C22544A-7EE6-4342-B048-85BDC9FD1C3A}</a:tableStyleId>
              </a:tblPr>
              <a:tblGrid>
                <a:gridCol w="10410791">
                  <a:extLst>
                    <a:ext uri="{9D8B030D-6E8A-4147-A177-3AD203B41FA5}">
                      <a16:colId xmlns:a16="http://schemas.microsoft.com/office/drawing/2014/main" val="3749421937"/>
                    </a:ext>
                  </a:extLst>
                </a:gridCol>
              </a:tblGrid>
              <a:tr h="677802">
                <a:tc>
                  <a:txBody>
                    <a:bodyPr/>
                    <a:lstStyle/>
                    <a:p>
                      <a:pPr lvl="0">
                        <a:lnSpc>
                          <a:spcPct val="100000"/>
                        </a:lnSpc>
                        <a:spcBef>
                          <a:spcPts val="600"/>
                        </a:spcBef>
                        <a:spcAft>
                          <a:spcPts val="0"/>
                        </a:spcAft>
                      </a:pPr>
                      <a:r>
                        <a:rPr lang="en-GB" sz="3200" b="0" dirty="0">
                          <a:solidFill>
                            <a:schemeClr val="tx1"/>
                          </a:solidFill>
                          <a:latin typeface="PKF Global Sans PKF Global" panose="00000500000000000000" pitchFamily="50" charset="0"/>
                        </a:rPr>
                        <a:t>US Private Equity Partner</a:t>
                      </a:r>
                    </a:p>
                  </a:txBody>
                  <a:tcPr marL="129162" marR="129162" marT="64581" marB="645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642453"/>
                  </a:ext>
                </a:extLst>
              </a:tr>
              <a:tr h="1463760">
                <a:tc>
                  <a: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en-AU" sz="2400" b="0" kern="1200" dirty="0">
                          <a:solidFill>
                            <a:srgbClr val="0A4098"/>
                          </a:solidFill>
                          <a:latin typeface="+mn-lt"/>
                          <a:ea typeface="+mn-ea"/>
                          <a:cs typeface="+mn-cs"/>
                        </a:rPr>
                        <a:t>PKF provided transaction and advisory services to a New York based equity partner on the acquisition of several businesses from an Australian publicly listed company. </a:t>
                      </a:r>
                    </a:p>
                  </a:txBody>
                  <a:tcPr marL="129162" marR="129162" marT="64581" marB="645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0186598"/>
                  </a:ext>
                </a:extLst>
              </a:tr>
              <a:tr h="2542032">
                <a:tc>
                  <a:txBody>
                    <a:bodyPr/>
                    <a:lstStyle/>
                    <a:p>
                      <a:pPr marL="0" indent="0">
                        <a:buFont typeface="PKF Global Sans" panose="00000500000000000000" pitchFamily="50" charset="0"/>
                        <a:buNone/>
                      </a:pPr>
                      <a:r>
                        <a:rPr lang="en-AU" sz="2400" dirty="0">
                          <a:solidFill>
                            <a:schemeClr val="accent6"/>
                          </a:solidFill>
                        </a:rPr>
                        <a:t>Objectives:</a:t>
                      </a:r>
                    </a:p>
                    <a:p>
                      <a:pPr marL="342900" marR="0" lvl="0" indent="-342900" algn="l" defTabSz="1219078" rtl="0" eaLnBrk="1" fontAlgn="auto" latinLnBrk="0" hangingPunct="1">
                        <a:lnSpc>
                          <a:spcPct val="100000"/>
                        </a:lnSpc>
                        <a:spcBef>
                          <a:spcPts val="0"/>
                        </a:spcBef>
                        <a:spcAft>
                          <a:spcPts val="0"/>
                        </a:spcAft>
                        <a:buClrTx/>
                        <a:buSzTx/>
                        <a:buFont typeface="PKF Global Sans" panose="00000500000000000000" pitchFamily="50" charset="0"/>
                        <a:buChar char="·"/>
                        <a:tabLst/>
                        <a:defRPr/>
                      </a:pPr>
                      <a:r>
                        <a:rPr lang="en-US" sz="2000" kern="1200" dirty="0" err="1">
                          <a:solidFill>
                            <a:schemeClr val="dk1"/>
                          </a:solidFill>
                          <a:latin typeface="+mn-lt"/>
                          <a:ea typeface="+mn-ea"/>
                          <a:cs typeface="+mn-cs"/>
                        </a:rPr>
                        <a:t>Minimise</a:t>
                      </a:r>
                      <a:r>
                        <a:rPr lang="en-US" sz="2000" kern="1200" dirty="0">
                          <a:solidFill>
                            <a:schemeClr val="dk1"/>
                          </a:solidFill>
                          <a:latin typeface="+mn-lt"/>
                          <a:ea typeface="+mn-ea"/>
                          <a:cs typeface="+mn-cs"/>
                        </a:rPr>
                        <a:t> financial and taxation risks through targeted due diligence procedures</a:t>
                      </a:r>
                    </a:p>
                    <a:p>
                      <a:pPr marL="342900" marR="0" lvl="0" indent="-342900" algn="l" defTabSz="1219078" rtl="0" eaLnBrk="1" fontAlgn="auto" latinLnBrk="0" hangingPunct="1">
                        <a:lnSpc>
                          <a:spcPct val="100000"/>
                        </a:lnSpc>
                        <a:spcBef>
                          <a:spcPts val="0"/>
                        </a:spcBef>
                        <a:spcAft>
                          <a:spcPts val="0"/>
                        </a:spcAft>
                        <a:buClrTx/>
                        <a:buSzTx/>
                        <a:buFont typeface="PKF Global Sans" panose="00000500000000000000" pitchFamily="50" charset="0"/>
                        <a:buChar char="·"/>
                        <a:tabLst/>
                        <a:defRPr/>
                      </a:pPr>
                      <a:r>
                        <a:rPr lang="en-US" sz="2000" kern="1200" dirty="0" err="1">
                          <a:solidFill>
                            <a:schemeClr val="dk1"/>
                          </a:solidFill>
                          <a:latin typeface="+mn-lt"/>
                          <a:ea typeface="+mn-ea"/>
                          <a:cs typeface="+mn-cs"/>
                        </a:rPr>
                        <a:t>Minimise</a:t>
                      </a:r>
                      <a:r>
                        <a:rPr lang="en-US" sz="2000" kern="1200" dirty="0">
                          <a:solidFill>
                            <a:schemeClr val="dk1"/>
                          </a:solidFill>
                          <a:latin typeface="+mn-lt"/>
                          <a:ea typeface="+mn-ea"/>
                          <a:cs typeface="+mn-cs"/>
                        </a:rPr>
                        <a:t> value leakage via purchase price completion adjustment mechanisms</a:t>
                      </a:r>
                    </a:p>
                    <a:p>
                      <a:pPr marL="342900" indent="-342900" algn="l" defTabSz="1219078" rtl="0" eaLnBrk="1" latinLnBrk="0" hangingPunct="1">
                        <a:buFont typeface="PKF Global Sans" panose="00000500000000000000" pitchFamily="50" charset="0"/>
                        <a:buChar char="·"/>
                      </a:pPr>
                      <a:r>
                        <a:rPr lang="en-US" sz="2000" kern="1200" dirty="0">
                          <a:solidFill>
                            <a:schemeClr val="dk1"/>
                          </a:solidFill>
                          <a:latin typeface="+mn-lt"/>
                          <a:ea typeface="+mn-ea"/>
                          <a:cs typeface="+mn-cs"/>
                        </a:rPr>
                        <a:t>Provide clarity regarding working capital requirements and cash burn</a:t>
                      </a:r>
                    </a:p>
                    <a:p>
                      <a:pPr marL="342900" indent="-342900" algn="l" defTabSz="1219078" rtl="0" eaLnBrk="1" latinLnBrk="0" hangingPunct="1">
                        <a:buFont typeface="PKF Global Sans" panose="00000500000000000000" pitchFamily="50" charset="0"/>
                        <a:buChar char="·"/>
                      </a:pPr>
                      <a:r>
                        <a:rPr lang="en-US" sz="2000" kern="1200" dirty="0">
                          <a:solidFill>
                            <a:schemeClr val="dk1"/>
                          </a:solidFill>
                          <a:latin typeface="+mn-lt"/>
                          <a:ea typeface="+mn-ea"/>
                          <a:cs typeface="+mn-cs"/>
                        </a:rPr>
                        <a:t>Advise on deal structure to achieve optimal tax position</a:t>
                      </a:r>
                      <a:endParaRPr lang="en-AU" sz="1600" kern="1200" dirty="0">
                        <a:solidFill>
                          <a:schemeClr val="dk1"/>
                        </a:solidFill>
                        <a:latin typeface="+mn-lt"/>
                        <a:ea typeface="+mn-ea"/>
                        <a:cs typeface="+mn-cs"/>
                      </a:endParaRPr>
                    </a:p>
                  </a:txBody>
                  <a:tcPr marL="129162" marR="129162" marT="64581" marB="645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293371"/>
                  </a:ext>
                </a:extLst>
              </a:tr>
              <a:tr h="1645920">
                <a:tc>
                  <a:txBody>
                    <a:bodyPr/>
                    <a:lstStyle/>
                    <a:p>
                      <a:pPr marL="0" indent="0" algn="l" defTabSz="1219078" rtl="0" eaLnBrk="1" latinLnBrk="0" hangingPunct="1">
                        <a:buFont typeface="PKF Global Sans" panose="00000500000000000000" pitchFamily="50" charset="0"/>
                        <a:buNone/>
                      </a:pPr>
                      <a:r>
                        <a:rPr lang="en-AU" sz="2400" kern="1200" dirty="0">
                          <a:solidFill>
                            <a:schemeClr val="accent6"/>
                          </a:solidFill>
                          <a:latin typeface="+mn-lt"/>
                          <a:ea typeface="+mn-ea"/>
                          <a:cs typeface="+mn-cs"/>
                        </a:rPr>
                        <a:t>Challenges:</a:t>
                      </a:r>
                    </a:p>
                    <a:p>
                      <a:pPr marL="342900" indent="-342900" algn="l" defTabSz="1219078" rtl="0" eaLnBrk="1" latinLnBrk="0" hangingPunct="1">
                        <a:buFont typeface="PKF Global Sans" panose="00000500000000000000" pitchFamily="50" charset="0"/>
                        <a:buChar char="·"/>
                      </a:pPr>
                      <a:r>
                        <a:rPr lang="en-AU" sz="2000" kern="1200" dirty="0">
                          <a:solidFill>
                            <a:schemeClr val="dk1"/>
                          </a:solidFill>
                          <a:latin typeface="+mn-lt"/>
                          <a:ea typeface="+mn-ea"/>
                          <a:cs typeface="+mn-cs"/>
                        </a:rPr>
                        <a:t>Australian corporations legislation and listing exchange regulations</a:t>
                      </a:r>
                    </a:p>
                    <a:p>
                      <a:pPr marL="342900" indent="-342900" algn="l" defTabSz="1219078" rtl="0" eaLnBrk="1" latinLnBrk="0" hangingPunct="1">
                        <a:buFont typeface="PKF Global Sans" panose="00000500000000000000" pitchFamily="50" charset="0"/>
                        <a:buChar char="·"/>
                      </a:pPr>
                      <a:r>
                        <a:rPr lang="en-AU" sz="2000" kern="1200" dirty="0">
                          <a:solidFill>
                            <a:schemeClr val="dk1"/>
                          </a:solidFill>
                          <a:latin typeface="+mn-lt"/>
                          <a:ea typeface="+mn-ea"/>
                          <a:cs typeface="+mn-cs"/>
                        </a:rPr>
                        <a:t>Navigating global taxation regulations</a:t>
                      </a:r>
                    </a:p>
                    <a:p>
                      <a:pPr marL="342900" indent="-342900" algn="l" defTabSz="1219078" rtl="0" eaLnBrk="1" latinLnBrk="0" hangingPunct="1">
                        <a:buFont typeface="PKF Global Sans" panose="00000500000000000000" pitchFamily="50" charset="0"/>
                        <a:buChar char="·"/>
                      </a:pPr>
                      <a:r>
                        <a:rPr lang="en-AU" sz="2000" kern="1200" dirty="0">
                          <a:solidFill>
                            <a:schemeClr val="dk1"/>
                          </a:solidFill>
                          <a:latin typeface="+mn-lt"/>
                          <a:ea typeface="+mn-ea"/>
                          <a:cs typeface="+mn-cs"/>
                        </a:rPr>
                        <a:t>‘Carve out’ transaction structure of several business units</a:t>
                      </a:r>
                    </a:p>
                    <a:p>
                      <a:pPr marL="342900" indent="-342900" algn="l" defTabSz="1219078" rtl="0" eaLnBrk="1" latinLnBrk="0" hangingPunct="1">
                        <a:buFont typeface="PKF Global Sans" panose="00000500000000000000" pitchFamily="50" charset="0"/>
                        <a:buChar char="·"/>
                      </a:pPr>
                      <a:endParaRPr lang="en-AU" sz="1400" kern="1200" dirty="0">
                        <a:solidFill>
                          <a:schemeClr val="dk1"/>
                        </a:solidFill>
                        <a:latin typeface="+mn-lt"/>
                        <a:ea typeface="+mn-ea"/>
                        <a:cs typeface="+mn-cs"/>
                      </a:endParaRPr>
                    </a:p>
                  </a:txBody>
                  <a:tcPr marL="129162" marR="129162" marT="64581" marB="645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9487859"/>
                  </a:ext>
                </a:extLst>
              </a:tr>
              <a:tr h="2918082">
                <a:tc>
                  <a:txBody>
                    <a:bodyPr/>
                    <a:lstStyle/>
                    <a:p>
                      <a:pPr marL="0" indent="0">
                        <a:buFontTx/>
                        <a:buNone/>
                      </a:pPr>
                      <a:r>
                        <a:rPr lang="en-AU" sz="2400" dirty="0">
                          <a:solidFill>
                            <a:schemeClr val="accent6"/>
                          </a:solidFill>
                        </a:rPr>
                        <a:t>Solutions:</a:t>
                      </a:r>
                    </a:p>
                    <a:p>
                      <a:pPr marL="342900" indent="-342900">
                        <a:buFont typeface="PKF Global Sans" panose="00000500000000000000" pitchFamily="50" charset="0"/>
                        <a:buChar char="·"/>
                      </a:pPr>
                      <a:r>
                        <a:rPr lang="en-AU" sz="2000" dirty="0"/>
                        <a:t>Red flags report to initially identify key financial, taxation and transaction risks to be focused on during a full due diligence phase</a:t>
                      </a:r>
                    </a:p>
                    <a:p>
                      <a:pPr marL="342900" indent="-342900">
                        <a:buFont typeface="PKF Global Sans" panose="00000500000000000000" pitchFamily="50" charset="0"/>
                        <a:buChar char="·"/>
                      </a:pPr>
                      <a:r>
                        <a:rPr lang="en-AU" sz="2000" dirty="0"/>
                        <a:t>Helped craft alternative deal structure to mitigate tax risks identified</a:t>
                      </a:r>
                    </a:p>
                    <a:p>
                      <a:pPr marL="342900" indent="-342900">
                        <a:buFont typeface="PKF Global Sans" panose="00000500000000000000" pitchFamily="50" charset="0"/>
                        <a:buChar char="·"/>
                      </a:pPr>
                      <a:r>
                        <a:rPr lang="en-AU" sz="2000" dirty="0"/>
                        <a:t>Advised on purchase price completion mechanisms to provide clarity over key items that impacted purchase price</a:t>
                      </a:r>
                    </a:p>
                    <a:p>
                      <a:pPr marL="342900" indent="-342900">
                        <a:buFont typeface="PKF Global Sans" panose="00000500000000000000" pitchFamily="50" charset="0"/>
                        <a:buChar char="·"/>
                      </a:pPr>
                      <a:r>
                        <a:rPr lang="en-AU" sz="2000" dirty="0"/>
                        <a:t>Provided specific indirect taxation guidance regarding significant R&amp;D government grant income</a:t>
                      </a:r>
                    </a:p>
                  </a:txBody>
                  <a:tcPr marL="129162" marR="129162" marT="64581" marB="6458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7944453"/>
                  </a:ext>
                </a:extLst>
              </a:tr>
            </a:tbl>
          </a:graphicData>
        </a:graphic>
      </p:graphicFrame>
      <p:sp>
        <p:nvSpPr>
          <p:cNvPr id="2" name="Title 1">
            <a:extLst>
              <a:ext uri="{FF2B5EF4-FFF2-40B4-BE49-F238E27FC236}">
                <a16:creationId xmlns:a16="http://schemas.microsoft.com/office/drawing/2014/main" id="{519A5668-B423-475B-CA64-AA856974F73F}"/>
              </a:ext>
            </a:extLst>
          </p:cNvPr>
          <p:cNvSpPr txBox="1">
            <a:spLocks/>
          </p:cNvSpPr>
          <p:nvPr/>
        </p:nvSpPr>
        <p:spPr>
          <a:xfrm>
            <a:off x="636225" y="1738484"/>
            <a:ext cx="12844907" cy="1311687"/>
          </a:xfrm>
          <a:prstGeom prst="rect">
            <a:avLst/>
          </a:prstGeom>
        </p:spPr>
        <p:txBody>
          <a:bodyPr vert="horz" lIns="0" tIns="0" rIns="0" bIns="0" rtlCol="0" anchor="t">
            <a:noAutofit/>
          </a:bodyPr>
          <a:lstStyle>
            <a:lvl1pPr algn="l" defTabSz="1219078" rtl="0" eaLnBrk="1" latinLnBrk="0" hangingPunct="1">
              <a:lnSpc>
                <a:spcPct val="90000"/>
              </a:lnSpc>
              <a:spcBef>
                <a:spcPct val="0"/>
              </a:spcBef>
              <a:buNone/>
              <a:defRPr sz="5200" b="1" kern="1200">
                <a:solidFill>
                  <a:schemeClr val="tx1"/>
                </a:solidFill>
                <a:latin typeface="+mj-lt"/>
                <a:ea typeface="+mj-ea"/>
                <a:cs typeface="+mj-cs"/>
              </a:defRPr>
            </a:lvl1pPr>
          </a:lstStyle>
          <a:p>
            <a:pPr marL="0" marR="0" lvl="0" indent="0" algn="l" defTabSz="1828617" rtl="0" eaLnBrk="1" fontAlgn="auto" latinLnBrk="0" hangingPunct="1">
              <a:lnSpc>
                <a:spcPct val="90000"/>
              </a:lnSpc>
              <a:spcBef>
                <a:spcPct val="0"/>
              </a:spcBef>
              <a:spcAft>
                <a:spcPts val="0"/>
              </a:spcAft>
              <a:buClrTx/>
              <a:buSzTx/>
              <a:buFontTx/>
              <a:buNone/>
              <a:tabLst/>
              <a:defRPr/>
            </a:pPr>
            <a:r>
              <a:rPr kumimoji="0" lang="en-AU" sz="7800" b="1" i="0" u="none" strike="noStrike" kern="1200" cap="none" spc="0" normalizeH="0" baseline="0" noProof="0" dirty="0">
                <a:ln>
                  <a:noFill/>
                </a:ln>
                <a:solidFill>
                  <a:srgbClr val="0F3880"/>
                </a:solidFill>
                <a:effectLst/>
                <a:uLnTx/>
                <a:uFillTx/>
                <a:latin typeface="PKF Global Sans PKF Global" panose="00000500000000000000" pitchFamily="50" charset="0"/>
                <a:ea typeface="+mj-ea"/>
                <a:cs typeface="+mj-cs"/>
              </a:rPr>
              <a:t>PKF Australia Case Study</a:t>
            </a:r>
          </a:p>
        </p:txBody>
      </p:sp>
      <p:pic>
        <p:nvPicPr>
          <p:cNvPr id="15" name="Picture 14">
            <a:extLst>
              <a:ext uri="{FF2B5EF4-FFF2-40B4-BE49-F238E27FC236}">
                <a16:creationId xmlns:a16="http://schemas.microsoft.com/office/drawing/2014/main" id="{373557C9-7AED-06E9-A5BB-3963D269ABAE}"/>
              </a:ext>
            </a:extLst>
          </p:cNvPr>
          <p:cNvPicPr>
            <a:picLocks noChangeAspect="1"/>
          </p:cNvPicPr>
          <p:nvPr/>
        </p:nvPicPr>
        <p:blipFill rotWithShape="1">
          <a:blip r:embed="rId2">
            <a:extLst>
              <a:ext uri="{28A0092B-C50C-407E-A947-70E740481C1C}">
                <a14:useLocalDpi xmlns:a14="http://schemas.microsoft.com/office/drawing/2010/main" val="0"/>
              </a:ext>
            </a:extLst>
          </a:blip>
          <a:srcRect l="43933" t="5733" r="25285" b="48079"/>
          <a:stretch/>
        </p:blipFill>
        <p:spPr>
          <a:xfrm>
            <a:off x="17554568" y="3526726"/>
            <a:ext cx="2808460" cy="2808458"/>
          </a:xfrm>
          <a:custGeom>
            <a:avLst/>
            <a:gdLst>
              <a:gd name="connsiteX0" fmla="*/ 120624 w 2808460"/>
              <a:gd name="connsiteY0" fmla="*/ 0 h 2808458"/>
              <a:gd name="connsiteX1" fmla="*/ 2687836 w 2808460"/>
              <a:gd name="connsiteY1" fmla="*/ 0 h 2808458"/>
              <a:gd name="connsiteX2" fmla="*/ 2808460 w 2808460"/>
              <a:gd name="connsiteY2" fmla="*/ 120623 h 2808458"/>
              <a:gd name="connsiteX3" fmla="*/ 2808460 w 2808460"/>
              <a:gd name="connsiteY3" fmla="*/ 2687835 h 2808458"/>
              <a:gd name="connsiteX4" fmla="*/ 2687836 w 2808460"/>
              <a:gd name="connsiteY4" fmla="*/ 2808458 h 2808458"/>
              <a:gd name="connsiteX5" fmla="*/ 120624 w 2808460"/>
              <a:gd name="connsiteY5" fmla="*/ 2808458 h 2808458"/>
              <a:gd name="connsiteX6" fmla="*/ 0 w 2808460"/>
              <a:gd name="connsiteY6" fmla="*/ 2687835 h 2808458"/>
              <a:gd name="connsiteX7" fmla="*/ 0 w 2808460"/>
              <a:gd name="connsiteY7" fmla="*/ 120623 h 2808458"/>
              <a:gd name="connsiteX8" fmla="*/ 120624 w 2808460"/>
              <a:gd name="connsiteY8" fmla="*/ 0 h 280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460" h="2808458">
                <a:moveTo>
                  <a:pt x="120624" y="0"/>
                </a:moveTo>
                <a:lnTo>
                  <a:pt x="2687836" y="0"/>
                </a:lnTo>
                <a:cubicBezTo>
                  <a:pt x="2754454" y="0"/>
                  <a:pt x="2808460" y="54005"/>
                  <a:pt x="2808460" y="120623"/>
                </a:cubicBezTo>
                <a:lnTo>
                  <a:pt x="2808460" y="2687835"/>
                </a:lnTo>
                <a:cubicBezTo>
                  <a:pt x="2808460" y="2754453"/>
                  <a:pt x="2754454" y="2808458"/>
                  <a:pt x="2687836" y="2808458"/>
                </a:cubicBezTo>
                <a:lnTo>
                  <a:pt x="120624" y="2808458"/>
                </a:lnTo>
                <a:cubicBezTo>
                  <a:pt x="54006" y="2808458"/>
                  <a:pt x="0" y="2754453"/>
                  <a:pt x="0" y="2687835"/>
                </a:cubicBezTo>
                <a:lnTo>
                  <a:pt x="0" y="120623"/>
                </a:lnTo>
                <a:cubicBezTo>
                  <a:pt x="0" y="54005"/>
                  <a:pt x="54006" y="0"/>
                  <a:pt x="120624" y="0"/>
                </a:cubicBezTo>
                <a:close/>
              </a:path>
            </a:pathLst>
          </a:custGeom>
        </p:spPr>
      </p:pic>
      <p:sp>
        <p:nvSpPr>
          <p:cNvPr id="11" name="TextBox 10">
            <a:extLst>
              <a:ext uri="{FF2B5EF4-FFF2-40B4-BE49-F238E27FC236}">
                <a16:creationId xmlns:a16="http://schemas.microsoft.com/office/drawing/2014/main" id="{E4DE6859-825F-7A50-73AA-F84228A41949}"/>
              </a:ext>
            </a:extLst>
          </p:cNvPr>
          <p:cNvSpPr txBox="1"/>
          <p:nvPr/>
        </p:nvSpPr>
        <p:spPr>
          <a:xfrm>
            <a:off x="20484698" y="4782958"/>
            <a:ext cx="3525421" cy="1421928"/>
          </a:xfrm>
          <a:prstGeom prst="rect">
            <a:avLst/>
          </a:prstGeom>
          <a:noFill/>
        </p:spPr>
        <p:txBody>
          <a:bodyPr wrap="square">
            <a:spAutoFit/>
          </a:bodyPr>
          <a:lstStyle/>
          <a:p>
            <a:pPr marL="0" marR="0" lvl="0" indent="0" algn="l" defTabSz="1828617"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KF Global Sans PKF Global" panose="00000500000000000000" pitchFamily="50" charset="0"/>
                <a:ea typeface="+mn-ea"/>
                <a:cs typeface="+mn-cs"/>
              </a:rPr>
              <a:t>Stefan Galbo</a:t>
            </a:r>
          </a:p>
          <a:p>
            <a:pPr marL="0" marR="0" lvl="1" indent="0" algn="l" defTabSz="1828617"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KF Global Sans"/>
                <a:ea typeface="+mn-ea"/>
                <a:cs typeface="+mn-cs"/>
              </a:rPr>
              <a:t>Corporate Finance Partner</a:t>
            </a:r>
          </a:p>
          <a:p>
            <a:pPr marL="0" marR="0" lvl="1" indent="0" algn="l" defTabSz="1828617"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KF Global Sans"/>
                <a:ea typeface="+mn-ea"/>
                <a:cs typeface="+mn-cs"/>
              </a:rPr>
              <a:t>PKF Australia</a:t>
            </a:r>
          </a:p>
          <a:p>
            <a:pPr marL="0" marR="0" lvl="2" indent="0" algn="l" defTabSz="1828617" rtl="0" eaLnBrk="1" fontAlgn="auto" latinLnBrk="0" hangingPunct="1">
              <a:lnSpc>
                <a:spcPct val="12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KF Global Sans"/>
                <a:ea typeface="+mn-ea"/>
                <a:cs typeface="+mn-cs"/>
                <a:hlinkClick r:id="rId3">
                  <a:extLst>
                    <a:ext uri="{A12FA001-AC4F-418D-AE19-62706E023703}">
                      <ahyp:hlinkClr xmlns:ahyp="http://schemas.microsoft.com/office/drawing/2018/hyperlinkcolor" val="tx"/>
                    </a:ext>
                  </a:extLst>
                </a:hlinkClick>
              </a:rPr>
              <a:t>sgalbo@pkf.com.au</a:t>
            </a:r>
            <a:r>
              <a:rPr kumimoji="0" lang="en-GB" sz="1800" b="0" i="0" u="none" strike="noStrike" kern="1200" cap="none" spc="0" normalizeH="0" baseline="0" noProof="0" dirty="0">
                <a:ln>
                  <a:noFill/>
                </a:ln>
                <a:solidFill>
                  <a:prstClr val="white"/>
                </a:solidFill>
                <a:effectLst/>
                <a:uLnTx/>
                <a:uFillTx/>
                <a:latin typeface="PKF Global Sans"/>
                <a:ea typeface="+mn-ea"/>
                <a:cs typeface="+mn-cs"/>
              </a:rPr>
              <a:t> </a:t>
            </a:r>
          </a:p>
        </p:txBody>
      </p:sp>
      <p:sp>
        <p:nvSpPr>
          <p:cNvPr id="18" name="Footer Placeholder 2">
            <a:extLst>
              <a:ext uri="{FF2B5EF4-FFF2-40B4-BE49-F238E27FC236}">
                <a16:creationId xmlns:a16="http://schemas.microsoft.com/office/drawing/2014/main" id="{663B7517-6A1E-E65D-C2AB-CAEE4E56903E}"/>
              </a:ext>
            </a:extLst>
          </p:cNvPr>
          <p:cNvSpPr>
            <a:spLocks noGrp="1"/>
          </p:cNvSpPr>
          <p:nvPr>
            <p:ph type="ftr" sz="quarter" idx="10"/>
          </p:nvPr>
        </p:nvSpPr>
        <p:spPr>
          <a:xfrm>
            <a:off x="4539457" y="12653963"/>
            <a:ext cx="7652543" cy="33813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F3880"/>
                </a:solidFill>
                <a:effectLst/>
                <a:uLnTx/>
                <a:uFillTx/>
                <a:latin typeface="PKF Global Sans"/>
                <a:ea typeface="+mn-ea"/>
                <a:cs typeface="+mn-cs"/>
              </a:rPr>
              <a:t>Global Gathering · October 2023</a:t>
            </a:r>
          </a:p>
        </p:txBody>
      </p:sp>
      <p:sp>
        <p:nvSpPr>
          <p:cNvPr id="20" name="Slide Number Placeholder 3">
            <a:extLst>
              <a:ext uri="{FF2B5EF4-FFF2-40B4-BE49-F238E27FC236}">
                <a16:creationId xmlns:a16="http://schemas.microsoft.com/office/drawing/2014/main" id="{86701264-1F67-7247-7C4D-4446096DEFEC}"/>
              </a:ext>
            </a:extLst>
          </p:cNvPr>
          <p:cNvSpPr>
            <a:spLocks noGrp="1"/>
          </p:cNvSpPr>
          <p:nvPr>
            <p:ph type="sldNum" sz="quarter" idx="11"/>
          </p:nvPr>
        </p:nvSpPr>
        <p:spPr>
          <a:xfrm>
            <a:off x="23182253" y="12637296"/>
            <a:ext cx="984250" cy="33813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607D40D-386B-4A5A-8268-9426B8BA40B6}" type="slidenum">
              <a:rPr kumimoji="0" lang="en-GB" sz="1800" b="0" i="0" u="none" strike="noStrike" kern="1200" cap="none" spc="0" normalizeH="0" baseline="0" noProof="0" smtClean="0">
                <a:ln>
                  <a:noFill/>
                </a:ln>
                <a:solidFill>
                  <a:srgbClr val="0F3880"/>
                </a:solidFill>
                <a:effectLst/>
                <a:uLnTx/>
                <a:uFillTx/>
                <a:latin typeface="PKF Global Sans"/>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GB" sz="1800" b="0" i="0" u="none" strike="noStrike" kern="1200" cap="none" spc="0" normalizeH="0" baseline="0" noProof="0">
              <a:ln>
                <a:noFill/>
              </a:ln>
              <a:solidFill>
                <a:srgbClr val="0F3880"/>
              </a:solidFill>
              <a:effectLst/>
              <a:uLnTx/>
              <a:uFillTx/>
              <a:latin typeface="PKF Global Sans"/>
              <a:ea typeface="+mn-ea"/>
              <a:cs typeface="+mn-cs"/>
            </a:endParaRPr>
          </a:p>
        </p:txBody>
      </p:sp>
    </p:spTree>
    <p:extLst>
      <p:ext uri="{BB962C8B-B14F-4D97-AF65-F5344CB8AC3E}">
        <p14:creationId xmlns:p14="http://schemas.microsoft.com/office/powerpoint/2010/main" val="337111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KF Theme">
  <a:themeElements>
    <a:clrScheme name="PKF">
      <a:dk1>
        <a:srgbClr val="0F3880"/>
      </a:dk1>
      <a:lt1>
        <a:sysClr val="window" lastClr="FFFFFF"/>
      </a:lt1>
      <a:dk2>
        <a:srgbClr val="BF388C"/>
      </a:dk2>
      <a:lt2>
        <a:srgbClr val="E7E6E6"/>
      </a:lt2>
      <a:accent1>
        <a:srgbClr val="009B43"/>
      </a:accent1>
      <a:accent2>
        <a:srgbClr val="0EB4DA"/>
      </a:accent2>
      <a:accent3>
        <a:srgbClr val="0F3780"/>
      </a:accent3>
      <a:accent4>
        <a:srgbClr val="BF388C"/>
      </a:accent4>
      <a:accent5>
        <a:srgbClr val="B81200"/>
      </a:accent5>
      <a:accent6>
        <a:srgbClr val="F26E1E"/>
      </a:accent6>
      <a:hlink>
        <a:srgbClr val="0F3880"/>
      </a:hlink>
      <a:folHlink>
        <a:srgbClr val="0EB4DA"/>
      </a:folHlink>
    </a:clrScheme>
    <a:fontScheme name="PKF">
      <a:majorFont>
        <a:latin typeface="PKF Global Sans PKF Global"/>
        <a:ea typeface=""/>
        <a:cs typeface=""/>
      </a:majorFont>
      <a:minorFont>
        <a:latin typeface="PKF Globa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0F388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PKF Theme">
  <a:themeElements>
    <a:clrScheme name="Custom 6">
      <a:dk1>
        <a:srgbClr val="0F3880"/>
      </a:dk1>
      <a:lt1>
        <a:sysClr val="window" lastClr="FFFFFF"/>
      </a:lt1>
      <a:dk2>
        <a:srgbClr val="BF388C"/>
      </a:dk2>
      <a:lt2>
        <a:srgbClr val="E7E6E6"/>
      </a:lt2>
      <a:accent1>
        <a:srgbClr val="009B43"/>
      </a:accent1>
      <a:accent2>
        <a:srgbClr val="0EB4DA"/>
      </a:accent2>
      <a:accent3>
        <a:srgbClr val="0F3780"/>
      </a:accent3>
      <a:accent4>
        <a:srgbClr val="BF388C"/>
      </a:accent4>
      <a:accent5>
        <a:srgbClr val="B81200"/>
      </a:accent5>
      <a:accent6>
        <a:srgbClr val="F26E1E"/>
      </a:accent6>
      <a:hlink>
        <a:srgbClr val="F26E1E"/>
      </a:hlink>
      <a:folHlink>
        <a:srgbClr val="D24E12"/>
      </a:folHlink>
    </a:clrScheme>
    <a:fontScheme name="PKF">
      <a:majorFont>
        <a:latin typeface="PKF Global Sans PKF Global"/>
        <a:ea typeface=""/>
        <a:cs typeface=""/>
      </a:majorFont>
      <a:minorFont>
        <a:latin typeface="PKF Global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1424B51-2FD0-4426-BBF6-0496A9AD207C}">
  <we:reference id="f12c312d-282a-4734-8843-05915fdfef0b" version="4.3.3.0" store="EXCatalog" storeType="EXCatalog"/>
  <we:alternateReferences>
    <we:reference id="WA104178141" version="4.3.3.0"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7CEC764713F842B8A531A7B4D31052" ma:contentTypeVersion="4" ma:contentTypeDescription="Create a new document." ma:contentTypeScope="" ma:versionID="a866070b3c26ed76bbce19b44ead6360">
  <xsd:schema xmlns:xsd="http://www.w3.org/2001/XMLSchema" xmlns:xs="http://www.w3.org/2001/XMLSchema" xmlns:p="http://schemas.microsoft.com/office/2006/metadata/properties" xmlns:ns2="25baf492-9c2b-439e-8c47-989654efd8a1" targetNamespace="http://schemas.microsoft.com/office/2006/metadata/properties" ma:root="true" ma:fieldsID="45e4ad64db4803257a8e20a8d099c9cf" ns2:_="">
    <xsd:import namespace="25baf492-9c2b-439e-8c47-989654efd8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baf492-9c2b-439e-8c47-989654efd8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91C22E-F259-492C-B5E2-58B14648740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25baf492-9c2b-439e-8c47-989654efd8a1"/>
    <ds:schemaRef ds:uri="http://www.w3.org/XML/1998/namespace"/>
    <ds:schemaRef ds:uri="http://purl.org/dc/dcmitype/"/>
  </ds:schemaRefs>
</ds:datastoreItem>
</file>

<file path=customXml/itemProps2.xml><?xml version="1.0" encoding="utf-8"?>
<ds:datastoreItem xmlns:ds="http://schemas.openxmlformats.org/officeDocument/2006/customXml" ds:itemID="{5F2B0066-C9CB-410B-A30B-5F48009837BC}">
  <ds:schemaRefs>
    <ds:schemaRef ds:uri="http://schemas.microsoft.com/sharepoint/v3/contenttype/forms"/>
  </ds:schemaRefs>
</ds:datastoreItem>
</file>

<file path=customXml/itemProps3.xml><?xml version="1.0" encoding="utf-8"?>
<ds:datastoreItem xmlns:ds="http://schemas.openxmlformats.org/officeDocument/2006/customXml" ds:itemID="{7414F9CC-63E7-4D21-BE8A-97BB72385C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baf492-9c2b-439e-8c47-989654efd8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1554</Words>
  <Application>Microsoft Office PowerPoint</Application>
  <PresentationFormat>Custom</PresentationFormat>
  <Paragraphs>226</Paragraphs>
  <Slides>12</Slides>
  <Notes>2</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PKF Theme</vt:lpstr>
      <vt:lpstr>2_PKF Theme</vt:lpstr>
      <vt:lpstr>PKF Private Capital Solutions</vt:lpstr>
      <vt:lpstr>PKF Private Capital Solutions</vt:lpstr>
      <vt:lpstr>PKF Private Capital Solutions </vt:lpstr>
      <vt:lpstr>What can we offer you?</vt:lpstr>
      <vt:lpstr>Private Capital Approach</vt:lpstr>
      <vt:lpstr>Case Study for a client -  Our client’s needs</vt:lpstr>
      <vt:lpstr>PKF solution and results</vt:lpstr>
      <vt:lpstr>Case Study for a client -  Rockpool Investments</vt:lpstr>
      <vt:lpstr>PowerPoint Presentation</vt:lpstr>
      <vt:lpstr>PowerPoint Presentation</vt:lpstr>
      <vt:lpstr>Our people: your team</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Startup</dc:creator>
  <cp:lastModifiedBy>Debbie Dell</cp:lastModifiedBy>
  <cp:revision>16</cp:revision>
  <dcterms:created xsi:type="dcterms:W3CDTF">2023-03-14T10:36:14Z</dcterms:created>
  <dcterms:modified xsi:type="dcterms:W3CDTF">2025-02-11T11:57:37Z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0x010100E87CEC764713F842B8A531A7B4D31052</vt:lpwstr>
  </property>
  <property fmtid="{D5CDD505-2E9C-101B-9397-08002B2CF9AE}" pid="3" name="MediaServiceImageTags">
    <vt:lpwstr/>
  </property>
</Properties>
</file>